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2"/>
  </p:notesMasterIdLst>
  <p:sldIdLst>
    <p:sldId id="256" r:id="rId2"/>
    <p:sldId id="302" r:id="rId3"/>
    <p:sldId id="325" r:id="rId4"/>
    <p:sldId id="305" r:id="rId5"/>
    <p:sldId id="314" r:id="rId6"/>
    <p:sldId id="377" r:id="rId7"/>
    <p:sldId id="378" r:id="rId8"/>
    <p:sldId id="379" r:id="rId9"/>
    <p:sldId id="345" r:id="rId10"/>
    <p:sldId id="380" r:id="rId11"/>
    <p:sldId id="381" r:id="rId12"/>
    <p:sldId id="382" r:id="rId13"/>
    <p:sldId id="383" r:id="rId14"/>
    <p:sldId id="384" r:id="rId15"/>
    <p:sldId id="385" r:id="rId16"/>
    <p:sldId id="386" r:id="rId17"/>
    <p:sldId id="387" r:id="rId18"/>
    <p:sldId id="389" r:id="rId19"/>
    <p:sldId id="390" r:id="rId20"/>
    <p:sldId id="391" r:id="rId21"/>
    <p:sldId id="392" r:id="rId22"/>
    <p:sldId id="393" r:id="rId23"/>
    <p:sldId id="316" r:id="rId24"/>
    <p:sldId id="340" r:id="rId25"/>
    <p:sldId id="351" r:id="rId26"/>
    <p:sldId id="394" r:id="rId27"/>
    <p:sldId id="395" r:id="rId28"/>
    <p:sldId id="396" r:id="rId29"/>
    <p:sldId id="397" r:id="rId30"/>
    <p:sldId id="398" r:id="rId31"/>
    <p:sldId id="399" r:id="rId32"/>
    <p:sldId id="400" r:id="rId33"/>
    <p:sldId id="401" r:id="rId34"/>
    <p:sldId id="402" r:id="rId35"/>
    <p:sldId id="403" r:id="rId36"/>
    <p:sldId id="404" r:id="rId37"/>
    <p:sldId id="405" r:id="rId38"/>
    <p:sldId id="406" r:id="rId39"/>
    <p:sldId id="319" r:id="rId40"/>
    <p:sldId id="341" r:id="rId41"/>
    <p:sldId id="407" r:id="rId42"/>
    <p:sldId id="408" r:id="rId43"/>
    <p:sldId id="409" r:id="rId44"/>
    <p:sldId id="410" r:id="rId45"/>
    <p:sldId id="411" r:id="rId46"/>
    <p:sldId id="412" r:id="rId47"/>
    <p:sldId id="413" r:id="rId48"/>
    <p:sldId id="414" r:id="rId49"/>
    <p:sldId id="415" r:id="rId50"/>
    <p:sldId id="416" r:id="rId51"/>
    <p:sldId id="417" r:id="rId52"/>
    <p:sldId id="418" r:id="rId53"/>
    <p:sldId id="419" r:id="rId54"/>
    <p:sldId id="324" r:id="rId55"/>
    <p:sldId id="342" r:id="rId56"/>
    <p:sldId id="437" r:id="rId57"/>
    <p:sldId id="438" r:id="rId58"/>
    <p:sldId id="439" r:id="rId59"/>
    <p:sldId id="440" r:id="rId60"/>
    <p:sldId id="443" r:id="rId61"/>
    <p:sldId id="442" r:id="rId62"/>
    <p:sldId id="444" r:id="rId63"/>
    <p:sldId id="446" r:id="rId64"/>
    <p:sldId id="447" r:id="rId65"/>
    <p:sldId id="448" r:id="rId66"/>
    <p:sldId id="449" r:id="rId67"/>
    <p:sldId id="450" r:id="rId68"/>
    <p:sldId id="454" r:id="rId69"/>
    <p:sldId id="455" r:id="rId70"/>
    <p:sldId id="451" r:id="rId71"/>
    <p:sldId id="452" r:id="rId72"/>
    <p:sldId id="445" r:id="rId73"/>
    <p:sldId id="456" r:id="rId74"/>
    <p:sldId id="459" r:id="rId75"/>
    <p:sldId id="457" r:id="rId76"/>
    <p:sldId id="460" r:id="rId77"/>
    <p:sldId id="461" r:id="rId78"/>
    <p:sldId id="462" r:id="rId79"/>
    <p:sldId id="463" r:id="rId80"/>
    <p:sldId id="465" r:id="rId81"/>
    <p:sldId id="466" r:id="rId82"/>
    <p:sldId id="467" r:id="rId83"/>
    <p:sldId id="464" r:id="rId84"/>
    <p:sldId id="453" r:id="rId85"/>
    <p:sldId id="468" r:id="rId86"/>
    <p:sldId id="469" r:id="rId87"/>
    <p:sldId id="470" r:id="rId88"/>
    <p:sldId id="471" r:id="rId89"/>
    <p:sldId id="472" r:id="rId90"/>
    <p:sldId id="473" r:id="rId91"/>
    <p:sldId id="474" r:id="rId92"/>
    <p:sldId id="475" r:id="rId93"/>
    <p:sldId id="476" r:id="rId94"/>
    <p:sldId id="478" r:id="rId95"/>
    <p:sldId id="479" r:id="rId96"/>
    <p:sldId id="480" r:id="rId97"/>
    <p:sldId id="481" r:id="rId98"/>
    <p:sldId id="482" r:id="rId99"/>
    <p:sldId id="484" r:id="rId100"/>
    <p:sldId id="485" r:id="rId101"/>
    <p:sldId id="486" r:id="rId102"/>
    <p:sldId id="487" r:id="rId103"/>
    <p:sldId id="435" r:id="rId104"/>
    <p:sldId id="436" r:id="rId105"/>
    <p:sldId id="420" r:id="rId106"/>
    <p:sldId id="421" r:id="rId107"/>
    <p:sldId id="422" r:id="rId108"/>
    <p:sldId id="423" r:id="rId109"/>
    <p:sldId id="424" r:id="rId110"/>
    <p:sldId id="425" r:id="rId111"/>
    <p:sldId id="426" r:id="rId112"/>
    <p:sldId id="489" r:id="rId113"/>
    <p:sldId id="490" r:id="rId114"/>
    <p:sldId id="491" r:id="rId115"/>
    <p:sldId id="492" r:id="rId116"/>
    <p:sldId id="493" r:id="rId117"/>
    <p:sldId id="495" r:id="rId118"/>
    <p:sldId id="494" r:id="rId119"/>
    <p:sldId id="496" r:id="rId120"/>
    <p:sldId id="488" r:id="rId121"/>
    <p:sldId id="497" r:id="rId122"/>
    <p:sldId id="427" r:id="rId123"/>
    <p:sldId id="428" r:id="rId124"/>
    <p:sldId id="429" r:id="rId125"/>
    <p:sldId id="430" r:id="rId126"/>
    <p:sldId id="431" r:id="rId127"/>
    <p:sldId id="432" r:id="rId128"/>
    <p:sldId id="433" r:id="rId129"/>
    <p:sldId id="434" r:id="rId130"/>
    <p:sldId id="271" r:id="rId131"/>
  </p:sldIdLst>
  <p:sldSz cx="9144000" cy="5143500" type="screen16x9"/>
  <p:notesSz cx="6858000" cy="9144000"/>
  <p:embeddedFontLst>
    <p:embeddedFont>
      <p:font typeface="Montserrat Classic Bold" panose="020B0604020202020204" charset="0"/>
      <p:regular r:id="rId133"/>
    </p:embeddedFont>
    <p:embeddedFont>
      <p:font typeface="Roboto" panose="02000000000000000000" pitchFamily="2" charset="0"/>
      <p:regular r:id="rId134"/>
      <p:bold r:id="rId135"/>
      <p:italic r:id="rId136"/>
      <p:boldItalic r:id="rId137"/>
    </p:embeddedFont>
    <p:embeddedFont>
      <p:font typeface="Roboto Slab" pitchFamily="2" charset="0"/>
      <p:regular r:id="rId138"/>
      <p:bold r:id="rId139"/>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1496B-B541-51AC-38D7-EB599A443BCE}" v="19" dt="2025-12-29T00:42:14.789"/>
    <p1510:client id="{CE6B44E2-197E-BDDB-CAB0-6B0FF0E7C487}" v="358" dt="2025-12-29T14:55:52.08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430" autoAdjust="0"/>
  </p:normalViewPr>
  <p:slideViewPr>
    <p:cSldViewPr>
      <p:cViewPr varScale="1">
        <p:scale>
          <a:sx n="91" d="100"/>
          <a:sy n="91" d="100"/>
        </p:scale>
        <p:origin x="1210" y="77"/>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BDEF-1180-40C3-BA5B-8A68C6C2D5C4}" type="datetimeFigureOut">
              <a:rPr lang="es-CL" smtClean="0"/>
              <a:t>29-12-2025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5BB2-3EDF-4379-93C8-3C61C67F9C7B}" type="slidenum">
              <a:rPr lang="es-CL" smtClean="0"/>
              <a:t>‹Nº›</a:t>
            </a:fld>
            <a:endParaRPr lang="es-CL"/>
          </a:p>
        </p:txBody>
      </p:sp>
    </p:spTree>
    <p:extLst>
      <p:ext uri="{BB962C8B-B14F-4D97-AF65-F5344CB8AC3E}">
        <p14:creationId xmlns:p14="http://schemas.microsoft.com/office/powerpoint/2010/main" val="38700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En estas diapositivas tienes todas las opciones que podrías usar en una presentación, recuerda que puedes duplicar las diapositivas las veces que quieras (intenta que el mismo diseño no se replique varias veces consecutivamente para poder hacer la diapositiva mas dinámica).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a:t>
            </a:fld>
            <a:endParaRPr lang="es-CL"/>
          </a:p>
        </p:txBody>
      </p:sp>
    </p:spTree>
    <p:extLst>
      <p:ext uri="{BB962C8B-B14F-4D97-AF65-F5344CB8AC3E}">
        <p14:creationId xmlns:p14="http://schemas.microsoft.com/office/powerpoint/2010/main" val="25935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409DE-3AD7-9454-EF2F-2EC007DD3ED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C81D12-4D1A-8D30-1237-26522DA56A7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FA05D9-8479-84F9-C8A0-12EE31360F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3667623-F717-C4CF-12C9-8A46CB4A50BD}"/>
              </a:ext>
            </a:extLst>
          </p:cNvPr>
          <p:cNvSpPr>
            <a:spLocks noGrp="1"/>
          </p:cNvSpPr>
          <p:nvPr>
            <p:ph type="sldNum" sz="quarter" idx="5"/>
          </p:nvPr>
        </p:nvSpPr>
        <p:spPr/>
        <p:txBody>
          <a:bodyPr/>
          <a:lstStyle/>
          <a:p>
            <a:fld id="{8F495BB2-3EDF-4379-93C8-3C61C67F9C7B}" type="slidenum">
              <a:rPr lang="es-CL" smtClean="0"/>
              <a:t>11</a:t>
            </a:fld>
            <a:endParaRPr lang="es-CL"/>
          </a:p>
        </p:txBody>
      </p:sp>
    </p:spTree>
    <p:extLst>
      <p:ext uri="{BB962C8B-B14F-4D97-AF65-F5344CB8AC3E}">
        <p14:creationId xmlns:p14="http://schemas.microsoft.com/office/powerpoint/2010/main" val="33856023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CBE31-B791-544A-5DF7-A1718CF0E64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FAC539-2515-8279-63A0-D4DF8E2658E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6D24616-D9E9-2CFC-012D-1375415301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0D38005-E4D2-BAFF-7C18-3BA45106D3C4}"/>
              </a:ext>
            </a:extLst>
          </p:cNvPr>
          <p:cNvSpPr>
            <a:spLocks noGrp="1"/>
          </p:cNvSpPr>
          <p:nvPr>
            <p:ph type="sldNum" sz="quarter" idx="5"/>
          </p:nvPr>
        </p:nvSpPr>
        <p:spPr/>
        <p:txBody>
          <a:bodyPr/>
          <a:lstStyle/>
          <a:p>
            <a:fld id="{8F495BB2-3EDF-4379-93C8-3C61C67F9C7B}" type="slidenum">
              <a:rPr lang="es-CL" smtClean="0"/>
              <a:t>105</a:t>
            </a:fld>
            <a:endParaRPr lang="es-CL"/>
          </a:p>
        </p:txBody>
      </p:sp>
    </p:spTree>
    <p:extLst>
      <p:ext uri="{BB962C8B-B14F-4D97-AF65-F5344CB8AC3E}">
        <p14:creationId xmlns:p14="http://schemas.microsoft.com/office/powerpoint/2010/main" val="15938410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42352-6DAE-C76F-E6BE-300A600960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5387ACF-EDFC-CC3F-635F-010B2D0DC1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A0FCD2-92FA-F16B-BD77-A15736BEBE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F3D02A7-B2FC-0AB0-986F-808BFF5441C8}"/>
              </a:ext>
            </a:extLst>
          </p:cNvPr>
          <p:cNvSpPr>
            <a:spLocks noGrp="1"/>
          </p:cNvSpPr>
          <p:nvPr>
            <p:ph type="sldNum" sz="quarter" idx="5"/>
          </p:nvPr>
        </p:nvSpPr>
        <p:spPr/>
        <p:txBody>
          <a:bodyPr/>
          <a:lstStyle/>
          <a:p>
            <a:fld id="{8F495BB2-3EDF-4379-93C8-3C61C67F9C7B}" type="slidenum">
              <a:rPr lang="es-CL" smtClean="0"/>
              <a:t>106</a:t>
            </a:fld>
            <a:endParaRPr lang="es-CL"/>
          </a:p>
        </p:txBody>
      </p:sp>
    </p:spTree>
    <p:extLst>
      <p:ext uri="{BB962C8B-B14F-4D97-AF65-F5344CB8AC3E}">
        <p14:creationId xmlns:p14="http://schemas.microsoft.com/office/powerpoint/2010/main" val="36604421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3AA2-B879-E553-A772-F3336B3F974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AD4FD45-38E9-0E4E-EBF2-91533EE841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EBC4412-D054-51F0-666E-F612E46102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438F863-1C2A-0058-33EC-B1ED66AA5EED}"/>
              </a:ext>
            </a:extLst>
          </p:cNvPr>
          <p:cNvSpPr>
            <a:spLocks noGrp="1"/>
          </p:cNvSpPr>
          <p:nvPr>
            <p:ph type="sldNum" sz="quarter" idx="5"/>
          </p:nvPr>
        </p:nvSpPr>
        <p:spPr/>
        <p:txBody>
          <a:bodyPr/>
          <a:lstStyle/>
          <a:p>
            <a:fld id="{8F495BB2-3EDF-4379-93C8-3C61C67F9C7B}" type="slidenum">
              <a:rPr lang="es-CL" smtClean="0"/>
              <a:t>107</a:t>
            </a:fld>
            <a:endParaRPr lang="es-CL"/>
          </a:p>
        </p:txBody>
      </p:sp>
    </p:spTree>
    <p:extLst>
      <p:ext uri="{BB962C8B-B14F-4D97-AF65-F5344CB8AC3E}">
        <p14:creationId xmlns:p14="http://schemas.microsoft.com/office/powerpoint/2010/main" val="32215916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FE508-4DAF-1D6F-F4BF-103B5D76E3F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E1078E2-E580-D51D-12E6-2B0AFC9CDA2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794A36-C57F-40D4-68FD-F183192B98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EB62CC4-18CD-7452-13E7-D04A06E3C432}"/>
              </a:ext>
            </a:extLst>
          </p:cNvPr>
          <p:cNvSpPr>
            <a:spLocks noGrp="1"/>
          </p:cNvSpPr>
          <p:nvPr>
            <p:ph type="sldNum" sz="quarter" idx="5"/>
          </p:nvPr>
        </p:nvSpPr>
        <p:spPr/>
        <p:txBody>
          <a:bodyPr/>
          <a:lstStyle/>
          <a:p>
            <a:fld id="{8F495BB2-3EDF-4379-93C8-3C61C67F9C7B}" type="slidenum">
              <a:rPr lang="es-CL" smtClean="0"/>
              <a:t>108</a:t>
            </a:fld>
            <a:endParaRPr lang="es-CL"/>
          </a:p>
        </p:txBody>
      </p:sp>
    </p:spTree>
    <p:extLst>
      <p:ext uri="{BB962C8B-B14F-4D97-AF65-F5344CB8AC3E}">
        <p14:creationId xmlns:p14="http://schemas.microsoft.com/office/powerpoint/2010/main" val="33337851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B259C-FD57-B5D8-3540-4458E90712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388DCE-57D8-CFD0-A3A1-CD07C0FA2F9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29C66F-8F58-7FF7-BB71-2B2B45FD97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A990934-B2BD-8656-DFF7-A46BBD0218F9}"/>
              </a:ext>
            </a:extLst>
          </p:cNvPr>
          <p:cNvSpPr>
            <a:spLocks noGrp="1"/>
          </p:cNvSpPr>
          <p:nvPr>
            <p:ph type="sldNum" sz="quarter" idx="5"/>
          </p:nvPr>
        </p:nvSpPr>
        <p:spPr/>
        <p:txBody>
          <a:bodyPr/>
          <a:lstStyle/>
          <a:p>
            <a:fld id="{8F495BB2-3EDF-4379-93C8-3C61C67F9C7B}" type="slidenum">
              <a:rPr lang="es-CL" smtClean="0"/>
              <a:t>109</a:t>
            </a:fld>
            <a:endParaRPr lang="es-CL"/>
          </a:p>
        </p:txBody>
      </p:sp>
    </p:spTree>
    <p:extLst>
      <p:ext uri="{BB962C8B-B14F-4D97-AF65-F5344CB8AC3E}">
        <p14:creationId xmlns:p14="http://schemas.microsoft.com/office/powerpoint/2010/main" val="27810203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A9119-D24C-0272-4E84-2380C60F980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DF2CB74-9EF3-BDE4-76C5-B2A378C423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F346B2-FB2C-C3B0-E82C-29E18218E2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6FECB45-62FC-79B1-E187-35149EF44D52}"/>
              </a:ext>
            </a:extLst>
          </p:cNvPr>
          <p:cNvSpPr>
            <a:spLocks noGrp="1"/>
          </p:cNvSpPr>
          <p:nvPr>
            <p:ph type="sldNum" sz="quarter" idx="5"/>
          </p:nvPr>
        </p:nvSpPr>
        <p:spPr/>
        <p:txBody>
          <a:bodyPr/>
          <a:lstStyle/>
          <a:p>
            <a:fld id="{8F495BB2-3EDF-4379-93C8-3C61C67F9C7B}" type="slidenum">
              <a:rPr lang="es-CL" smtClean="0"/>
              <a:t>110</a:t>
            </a:fld>
            <a:endParaRPr lang="es-CL"/>
          </a:p>
        </p:txBody>
      </p:sp>
    </p:spTree>
    <p:extLst>
      <p:ext uri="{BB962C8B-B14F-4D97-AF65-F5344CB8AC3E}">
        <p14:creationId xmlns:p14="http://schemas.microsoft.com/office/powerpoint/2010/main" val="25191005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15218-EE94-970E-8CBC-DBF4759D7A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0EEE42-CD78-05D9-FE1E-1C600ED052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2C17D1-9AAA-D84E-FE9D-50B1F5B06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CA24CA0-5FE1-E693-C813-4DA87AF01C83}"/>
              </a:ext>
            </a:extLst>
          </p:cNvPr>
          <p:cNvSpPr>
            <a:spLocks noGrp="1"/>
          </p:cNvSpPr>
          <p:nvPr>
            <p:ph type="sldNum" sz="quarter" idx="5"/>
          </p:nvPr>
        </p:nvSpPr>
        <p:spPr/>
        <p:txBody>
          <a:bodyPr/>
          <a:lstStyle/>
          <a:p>
            <a:fld id="{8F495BB2-3EDF-4379-93C8-3C61C67F9C7B}" type="slidenum">
              <a:rPr lang="es-CL" smtClean="0"/>
              <a:t>111</a:t>
            </a:fld>
            <a:endParaRPr lang="es-CL"/>
          </a:p>
        </p:txBody>
      </p:sp>
    </p:spTree>
    <p:extLst>
      <p:ext uri="{BB962C8B-B14F-4D97-AF65-F5344CB8AC3E}">
        <p14:creationId xmlns:p14="http://schemas.microsoft.com/office/powerpoint/2010/main" val="3345109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3AA14-5740-6A0F-2DC8-EFEE14FB9D9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AE3AC1B-480D-C8A2-9545-6971E17D3A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2AE9AFC-BD56-6427-15FA-80690CDAB3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888C032-6640-674A-0066-0B76EF0F022A}"/>
              </a:ext>
            </a:extLst>
          </p:cNvPr>
          <p:cNvSpPr>
            <a:spLocks noGrp="1"/>
          </p:cNvSpPr>
          <p:nvPr>
            <p:ph type="sldNum" sz="quarter" idx="5"/>
          </p:nvPr>
        </p:nvSpPr>
        <p:spPr/>
        <p:txBody>
          <a:bodyPr/>
          <a:lstStyle/>
          <a:p>
            <a:fld id="{8F495BB2-3EDF-4379-93C8-3C61C67F9C7B}" type="slidenum">
              <a:rPr lang="es-CL" smtClean="0"/>
              <a:t>112</a:t>
            </a:fld>
            <a:endParaRPr lang="es-CL"/>
          </a:p>
        </p:txBody>
      </p:sp>
    </p:spTree>
    <p:extLst>
      <p:ext uri="{BB962C8B-B14F-4D97-AF65-F5344CB8AC3E}">
        <p14:creationId xmlns:p14="http://schemas.microsoft.com/office/powerpoint/2010/main" val="17752928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5F114-5716-86CF-B798-037D73E94A0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6DC2FC-2CA7-D034-0D90-FDBA7789B74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6C77C8B-C62C-60C3-331D-79DA527BF8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978A6FD-AC95-94BE-8C47-8F3EAC32DD47}"/>
              </a:ext>
            </a:extLst>
          </p:cNvPr>
          <p:cNvSpPr>
            <a:spLocks noGrp="1"/>
          </p:cNvSpPr>
          <p:nvPr>
            <p:ph type="sldNum" sz="quarter" idx="5"/>
          </p:nvPr>
        </p:nvSpPr>
        <p:spPr/>
        <p:txBody>
          <a:bodyPr/>
          <a:lstStyle/>
          <a:p>
            <a:fld id="{8F495BB2-3EDF-4379-93C8-3C61C67F9C7B}" type="slidenum">
              <a:rPr lang="es-CL" smtClean="0"/>
              <a:t>113</a:t>
            </a:fld>
            <a:endParaRPr lang="es-CL"/>
          </a:p>
        </p:txBody>
      </p:sp>
    </p:spTree>
    <p:extLst>
      <p:ext uri="{BB962C8B-B14F-4D97-AF65-F5344CB8AC3E}">
        <p14:creationId xmlns:p14="http://schemas.microsoft.com/office/powerpoint/2010/main" val="26662287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9E492-0942-37B2-B27B-D983E460912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09AD87-36BE-35F7-F770-F008EDD40A9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AC97643-7E9F-2422-54CB-3B2027F1BB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0BCD1ED-AFCF-2C6B-04CD-94E76EB4741D}"/>
              </a:ext>
            </a:extLst>
          </p:cNvPr>
          <p:cNvSpPr>
            <a:spLocks noGrp="1"/>
          </p:cNvSpPr>
          <p:nvPr>
            <p:ph type="sldNum" sz="quarter" idx="5"/>
          </p:nvPr>
        </p:nvSpPr>
        <p:spPr/>
        <p:txBody>
          <a:bodyPr/>
          <a:lstStyle/>
          <a:p>
            <a:fld id="{8F495BB2-3EDF-4379-93C8-3C61C67F9C7B}" type="slidenum">
              <a:rPr lang="es-CL" smtClean="0"/>
              <a:t>114</a:t>
            </a:fld>
            <a:endParaRPr lang="es-CL"/>
          </a:p>
        </p:txBody>
      </p:sp>
    </p:spTree>
    <p:extLst>
      <p:ext uri="{BB962C8B-B14F-4D97-AF65-F5344CB8AC3E}">
        <p14:creationId xmlns:p14="http://schemas.microsoft.com/office/powerpoint/2010/main" val="1301828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90DE9-57A4-B337-0C2D-B22ECFF330B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55ADF59-0FD0-8289-696C-15C4EAAC05B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3782B6F-AC1D-90C2-08BC-B361F22251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0CB1666D-63CC-D5A6-2446-7E053D2368C6}"/>
              </a:ext>
            </a:extLst>
          </p:cNvPr>
          <p:cNvSpPr>
            <a:spLocks noGrp="1"/>
          </p:cNvSpPr>
          <p:nvPr>
            <p:ph type="sldNum" sz="quarter" idx="5"/>
          </p:nvPr>
        </p:nvSpPr>
        <p:spPr/>
        <p:txBody>
          <a:bodyPr/>
          <a:lstStyle/>
          <a:p>
            <a:fld id="{8F495BB2-3EDF-4379-93C8-3C61C67F9C7B}" type="slidenum">
              <a:rPr lang="es-CL" smtClean="0"/>
              <a:t>12</a:t>
            </a:fld>
            <a:endParaRPr lang="es-CL"/>
          </a:p>
        </p:txBody>
      </p:sp>
    </p:spTree>
    <p:extLst>
      <p:ext uri="{BB962C8B-B14F-4D97-AF65-F5344CB8AC3E}">
        <p14:creationId xmlns:p14="http://schemas.microsoft.com/office/powerpoint/2010/main" val="19412028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C329-D65C-8E4D-2350-9DA6FCF8D4B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B7C96DE-6A5D-4952-107A-03E98018C4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3ED6697-157F-8992-983D-0DE3737721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5B4FDCFD-62D2-931E-3669-99E78108FE5E}"/>
              </a:ext>
            </a:extLst>
          </p:cNvPr>
          <p:cNvSpPr>
            <a:spLocks noGrp="1"/>
          </p:cNvSpPr>
          <p:nvPr>
            <p:ph type="sldNum" sz="quarter" idx="5"/>
          </p:nvPr>
        </p:nvSpPr>
        <p:spPr/>
        <p:txBody>
          <a:bodyPr/>
          <a:lstStyle/>
          <a:p>
            <a:fld id="{8F495BB2-3EDF-4379-93C8-3C61C67F9C7B}" type="slidenum">
              <a:rPr lang="es-CL" smtClean="0"/>
              <a:t>115</a:t>
            </a:fld>
            <a:endParaRPr lang="es-CL"/>
          </a:p>
        </p:txBody>
      </p:sp>
    </p:spTree>
    <p:extLst>
      <p:ext uri="{BB962C8B-B14F-4D97-AF65-F5344CB8AC3E}">
        <p14:creationId xmlns:p14="http://schemas.microsoft.com/office/powerpoint/2010/main" val="35530855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702DD-B6D5-A9CE-4C7B-A1CDC23B1BA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264E6E-0611-C22A-22B1-4768911C576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26BF80-EA30-ABE5-BF9C-B0FAB8CAC6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6003FF4-DD25-6095-7477-821CA40151E3}"/>
              </a:ext>
            </a:extLst>
          </p:cNvPr>
          <p:cNvSpPr>
            <a:spLocks noGrp="1"/>
          </p:cNvSpPr>
          <p:nvPr>
            <p:ph type="sldNum" sz="quarter" idx="5"/>
          </p:nvPr>
        </p:nvSpPr>
        <p:spPr/>
        <p:txBody>
          <a:bodyPr/>
          <a:lstStyle/>
          <a:p>
            <a:fld id="{8F495BB2-3EDF-4379-93C8-3C61C67F9C7B}" type="slidenum">
              <a:rPr lang="es-CL" smtClean="0"/>
              <a:t>116</a:t>
            </a:fld>
            <a:endParaRPr lang="es-CL"/>
          </a:p>
        </p:txBody>
      </p:sp>
    </p:spTree>
    <p:extLst>
      <p:ext uri="{BB962C8B-B14F-4D97-AF65-F5344CB8AC3E}">
        <p14:creationId xmlns:p14="http://schemas.microsoft.com/office/powerpoint/2010/main" val="39432516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0324A-3CB7-4D78-9414-FA1C6414FEF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2D7550-4283-AC53-EC99-6E65F666788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07A9E91-670D-7AF2-F801-977A6F0819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8E80F73-A512-AF47-1E88-246C61943FC4}"/>
              </a:ext>
            </a:extLst>
          </p:cNvPr>
          <p:cNvSpPr>
            <a:spLocks noGrp="1"/>
          </p:cNvSpPr>
          <p:nvPr>
            <p:ph type="sldNum" sz="quarter" idx="5"/>
          </p:nvPr>
        </p:nvSpPr>
        <p:spPr/>
        <p:txBody>
          <a:bodyPr/>
          <a:lstStyle/>
          <a:p>
            <a:fld id="{8F495BB2-3EDF-4379-93C8-3C61C67F9C7B}" type="slidenum">
              <a:rPr lang="es-CL" smtClean="0"/>
              <a:t>117</a:t>
            </a:fld>
            <a:endParaRPr lang="es-CL"/>
          </a:p>
        </p:txBody>
      </p:sp>
    </p:spTree>
    <p:extLst>
      <p:ext uri="{BB962C8B-B14F-4D97-AF65-F5344CB8AC3E}">
        <p14:creationId xmlns:p14="http://schemas.microsoft.com/office/powerpoint/2010/main" val="31905035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B390-2F8E-C740-F34B-056EABD246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698481-317C-401F-1B83-D47FE0BE7E7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A53381-BC56-9DAB-0534-CCBF0000D7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8565304-F798-73BE-0865-7C1448649A28}"/>
              </a:ext>
            </a:extLst>
          </p:cNvPr>
          <p:cNvSpPr>
            <a:spLocks noGrp="1"/>
          </p:cNvSpPr>
          <p:nvPr>
            <p:ph type="sldNum" sz="quarter" idx="5"/>
          </p:nvPr>
        </p:nvSpPr>
        <p:spPr/>
        <p:txBody>
          <a:bodyPr/>
          <a:lstStyle/>
          <a:p>
            <a:fld id="{8F495BB2-3EDF-4379-93C8-3C61C67F9C7B}" type="slidenum">
              <a:rPr lang="es-CL" smtClean="0"/>
              <a:t>118</a:t>
            </a:fld>
            <a:endParaRPr lang="es-CL"/>
          </a:p>
        </p:txBody>
      </p:sp>
    </p:spTree>
    <p:extLst>
      <p:ext uri="{BB962C8B-B14F-4D97-AF65-F5344CB8AC3E}">
        <p14:creationId xmlns:p14="http://schemas.microsoft.com/office/powerpoint/2010/main" val="13699085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EA73B-08F7-F9F4-1B93-188932B6A42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E76A654-09C2-DB3E-0B29-6E5E679E85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AE15928-BA0A-FE48-77EF-AD93C138F7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1ACCF3B-4646-ABB1-BDFF-124ED2103D05}"/>
              </a:ext>
            </a:extLst>
          </p:cNvPr>
          <p:cNvSpPr>
            <a:spLocks noGrp="1"/>
          </p:cNvSpPr>
          <p:nvPr>
            <p:ph type="sldNum" sz="quarter" idx="5"/>
          </p:nvPr>
        </p:nvSpPr>
        <p:spPr/>
        <p:txBody>
          <a:bodyPr/>
          <a:lstStyle/>
          <a:p>
            <a:fld id="{8F495BB2-3EDF-4379-93C8-3C61C67F9C7B}" type="slidenum">
              <a:rPr lang="es-CL" smtClean="0"/>
              <a:t>119</a:t>
            </a:fld>
            <a:endParaRPr lang="es-CL"/>
          </a:p>
        </p:txBody>
      </p:sp>
    </p:spTree>
    <p:extLst>
      <p:ext uri="{BB962C8B-B14F-4D97-AF65-F5344CB8AC3E}">
        <p14:creationId xmlns:p14="http://schemas.microsoft.com/office/powerpoint/2010/main" val="36764941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E377C-1905-C88F-5959-ED5BA90FA1C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0DA8E0-D96C-ED2A-1161-9B6EC95BE78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89D356F-FA40-6BD2-A7AA-06A6C3FB09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15C9D68-98AD-8E6C-949A-45B403CC5C17}"/>
              </a:ext>
            </a:extLst>
          </p:cNvPr>
          <p:cNvSpPr>
            <a:spLocks noGrp="1"/>
          </p:cNvSpPr>
          <p:nvPr>
            <p:ph type="sldNum" sz="quarter" idx="5"/>
          </p:nvPr>
        </p:nvSpPr>
        <p:spPr/>
        <p:txBody>
          <a:bodyPr/>
          <a:lstStyle/>
          <a:p>
            <a:fld id="{8F495BB2-3EDF-4379-93C8-3C61C67F9C7B}" type="slidenum">
              <a:rPr lang="es-CL" smtClean="0"/>
              <a:t>120</a:t>
            </a:fld>
            <a:endParaRPr lang="es-CL"/>
          </a:p>
        </p:txBody>
      </p:sp>
    </p:spTree>
    <p:extLst>
      <p:ext uri="{BB962C8B-B14F-4D97-AF65-F5344CB8AC3E}">
        <p14:creationId xmlns:p14="http://schemas.microsoft.com/office/powerpoint/2010/main" val="28646908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1364C-15EB-3A1C-DE44-0F78C2B4CEA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A0E24B-52CB-88BE-DED7-377207F715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CF53193-A982-0553-8360-E6591C60D4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38DEFD8-8A01-BDED-13CF-D029588A1651}"/>
              </a:ext>
            </a:extLst>
          </p:cNvPr>
          <p:cNvSpPr>
            <a:spLocks noGrp="1"/>
          </p:cNvSpPr>
          <p:nvPr>
            <p:ph type="sldNum" sz="quarter" idx="5"/>
          </p:nvPr>
        </p:nvSpPr>
        <p:spPr/>
        <p:txBody>
          <a:bodyPr/>
          <a:lstStyle/>
          <a:p>
            <a:fld id="{8F495BB2-3EDF-4379-93C8-3C61C67F9C7B}" type="slidenum">
              <a:rPr lang="es-CL" smtClean="0"/>
              <a:t>121</a:t>
            </a:fld>
            <a:endParaRPr lang="es-CL"/>
          </a:p>
        </p:txBody>
      </p:sp>
    </p:spTree>
    <p:extLst>
      <p:ext uri="{BB962C8B-B14F-4D97-AF65-F5344CB8AC3E}">
        <p14:creationId xmlns:p14="http://schemas.microsoft.com/office/powerpoint/2010/main" val="19880498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46610-BD21-CFF8-3972-FD9368C2F7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97B76AD-00F4-478A-CF19-F47E1899B4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6C4D7E5-81D5-C7E6-95AF-543442B331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1D06A82-949F-83FB-8A58-89026DE1A664}"/>
              </a:ext>
            </a:extLst>
          </p:cNvPr>
          <p:cNvSpPr>
            <a:spLocks noGrp="1"/>
          </p:cNvSpPr>
          <p:nvPr>
            <p:ph type="sldNum" sz="quarter" idx="5"/>
          </p:nvPr>
        </p:nvSpPr>
        <p:spPr/>
        <p:txBody>
          <a:bodyPr/>
          <a:lstStyle/>
          <a:p>
            <a:fld id="{8F495BB2-3EDF-4379-93C8-3C61C67F9C7B}" type="slidenum">
              <a:rPr lang="es-CL" smtClean="0"/>
              <a:t>122</a:t>
            </a:fld>
            <a:endParaRPr lang="es-CL"/>
          </a:p>
        </p:txBody>
      </p:sp>
    </p:spTree>
    <p:extLst>
      <p:ext uri="{BB962C8B-B14F-4D97-AF65-F5344CB8AC3E}">
        <p14:creationId xmlns:p14="http://schemas.microsoft.com/office/powerpoint/2010/main" val="24419972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8284A-7F48-088F-2CF8-DB4BFB21356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029376A-E2A3-EC4E-3003-5363113C945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7E07887-A878-4894-A93A-797711B25B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6040514-9C9C-18B0-F203-8F44CE74FF12}"/>
              </a:ext>
            </a:extLst>
          </p:cNvPr>
          <p:cNvSpPr>
            <a:spLocks noGrp="1"/>
          </p:cNvSpPr>
          <p:nvPr>
            <p:ph type="sldNum" sz="quarter" idx="5"/>
          </p:nvPr>
        </p:nvSpPr>
        <p:spPr/>
        <p:txBody>
          <a:bodyPr/>
          <a:lstStyle/>
          <a:p>
            <a:fld id="{8F495BB2-3EDF-4379-93C8-3C61C67F9C7B}" type="slidenum">
              <a:rPr lang="es-CL" smtClean="0"/>
              <a:t>123</a:t>
            </a:fld>
            <a:endParaRPr lang="es-CL"/>
          </a:p>
        </p:txBody>
      </p:sp>
    </p:spTree>
    <p:extLst>
      <p:ext uri="{BB962C8B-B14F-4D97-AF65-F5344CB8AC3E}">
        <p14:creationId xmlns:p14="http://schemas.microsoft.com/office/powerpoint/2010/main" val="17539857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62703-9D26-4D30-00CC-3C02BF2127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0C5226D-D368-4800-A26E-042D9EA0F0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CD6630E-5F11-756C-EB19-97F216544D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9EF2624-E813-3682-223E-1A60FB714E31}"/>
              </a:ext>
            </a:extLst>
          </p:cNvPr>
          <p:cNvSpPr>
            <a:spLocks noGrp="1"/>
          </p:cNvSpPr>
          <p:nvPr>
            <p:ph type="sldNum" sz="quarter" idx="5"/>
          </p:nvPr>
        </p:nvSpPr>
        <p:spPr/>
        <p:txBody>
          <a:bodyPr/>
          <a:lstStyle/>
          <a:p>
            <a:fld id="{8F495BB2-3EDF-4379-93C8-3C61C67F9C7B}" type="slidenum">
              <a:rPr lang="es-CL" smtClean="0"/>
              <a:t>124</a:t>
            </a:fld>
            <a:endParaRPr lang="es-CL"/>
          </a:p>
        </p:txBody>
      </p:sp>
    </p:spTree>
    <p:extLst>
      <p:ext uri="{BB962C8B-B14F-4D97-AF65-F5344CB8AC3E}">
        <p14:creationId xmlns:p14="http://schemas.microsoft.com/office/powerpoint/2010/main" val="705688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51CBC-1370-93BF-76DB-2B0ED3CE1ED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04A505C-763F-B846-F85A-755325E2B6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943BCED-7863-0FC0-6FF1-7CBF33AD78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35EDBB5-7792-14B3-DE5B-69C16BFB04B3}"/>
              </a:ext>
            </a:extLst>
          </p:cNvPr>
          <p:cNvSpPr>
            <a:spLocks noGrp="1"/>
          </p:cNvSpPr>
          <p:nvPr>
            <p:ph type="sldNum" sz="quarter" idx="5"/>
          </p:nvPr>
        </p:nvSpPr>
        <p:spPr/>
        <p:txBody>
          <a:bodyPr/>
          <a:lstStyle/>
          <a:p>
            <a:fld id="{8F495BB2-3EDF-4379-93C8-3C61C67F9C7B}" type="slidenum">
              <a:rPr lang="es-CL" smtClean="0"/>
              <a:t>13</a:t>
            </a:fld>
            <a:endParaRPr lang="es-CL"/>
          </a:p>
        </p:txBody>
      </p:sp>
    </p:spTree>
    <p:extLst>
      <p:ext uri="{BB962C8B-B14F-4D97-AF65-F5344CB8AC3E}">
        <p14:creationId xmlns:p14="http://schemas.microsoft.com/office/powerpoint/2010/main" val="2643800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284AE-9DDB-AE36-1EBC-3EA8A4DC17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DD900C8-92BD-E54F-33B6-7EFEF65C21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F21742C-2206-BD6C-A47C-7F27D10992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C91049B-2C92-2948-EC78-0241EC36298A}"/>
              </a:ext>
            </a:extLst>
          </p:cNvPr>
          <p:cNvSpPr>
            <a:spLocks noGrp="1"/>
          </p:cNvSpPr>
          <p:nvPr>
            <p:ph type="sldNum" sz="quarter" idx="5"/>
          </p:nvPr>
        </p:nvSpPr>
        <p:spPr/>
        <p:txBody>
          <a:bodyPr/>
          <a:lstStyle/>
          <a:p>
            <a:fld id="{8F495BB2-3EDF-4379-93C8-3C61C67F9C7B}" type="slidenum">
              <a:rPr lang="es-CL" smtClean="0"/>
              <a:t>125</a:t>
            </a:fld>
            <a:endParaRPr lang="es-CL"/>
          </a:p>
        </p:txBody>
      </p:sp>
    </p:spTree>
    <p:extLst>
      <p:ext uri="{BB962C8B-B14F-4D97-AF65-F5344CB8AC3E}">
        <p14:creationId xmlns:p14="http://schemas.microsoft.com/office/powerpoint/2010/main" val="1321218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D0E95-2DEE-B9D6-3CEF-FD47D10F0B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32F2692-E9FC-9584-6080-19FAB15DD0D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0F86221-643A-54BA-A32D-0D10760842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73C8BD1-743B-45F2-D92D-ADB9BBB130E8}"/>
              </a:ext>
            </a:extLst>
          </p:cNvPr>
          <p:cNvSpPr>
            <a:spLocks noGrp="1"/>
          </p:cNvSpPr>
          <p:nvPr>
            <p:ph type="sldNum" sz="quarter" idx="5"/>
          </p:nvPr>
        </p:nvSpPr>
        <p:spPr/>
        <p:txBody>
          <a:bodyPr/>
          <a:lstStyle/>
          <a:p>
            <a:fld id="{8F495BB2-3EDF-4379-93C8-3C61C67F9C7B}" type="slidenum">
              <a:rPr lang="es-CL" smtClean="0"/>
              <a:t>126</a:t>
            </a:fld>
            <a:endParaRPr lang="es-CL"/>
          </a:p>
        </p:txBody>
      </p:sp>
    </p:spTree>
    <p:extLst>
      <p:ext uri="{BB962C8B-B14F-4D97-AF65-F5344CB8AC3E}">
        <p14:creationId xmlns:p14="http://schemas.microsoft.com/office/powerpoint/2010/main" val="29593414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AB0C1-6E57-75B5-7BCF-5B69D89D19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AECBE9E-6BFC-1A99-7791-38A066EB0CE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981B7A8-FCF7-8F78-2F58-8A7ACAA7BD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EA88176-E116-48B4-92DC-8630F0F5FCFE}"/>
              </a:ext>
            </a:extLst>
          </p:cNvPr>
          <p:cNvSpPr>
            <a:spLocks noGrp="1"/>
          </p:cNvSpPr>
          <p:nvPr>
            <p:ph type="sldNum" sz="quarter" idx="5"/>
          </p:nvPr>
        </p:nvSpPr>
        <p:spPr/>
        <p:txBody>
          <a:bodyPr/>
          <a:lstStyle/>
          <a:p>
            <a:fld id="{8F495BB2-3EDF-4379-93C8-3C61C67F9C7B}" type="slidenum">
              <a:rPr lang="es-CL" smtClean="0"/>
              <a:t>127</a:t>
            </a:fld>
            <a:endParaRPr lang="es-CL"/>
          </a:p>
        </p:txBody>
      </p:sp>
    </p:spTree>
    <p:extLst>
      <p:ext uri="{BB962C8B-B14F-4D97-AF65-F5344CB8AC3E}">
        <p14:creationId xmlns:p14="http://schemas.microsoft.com/office/powerpoint/2010/main" val="98152434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E012F-F7EF-F9C0-3D33-519424EDA0D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E547B2-EC91-7136-F7D3-560498F934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E9FC6C0-FE38-976C-D28A-1665B5951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685A36D-10F4-88BB-F5F6-08BC523B1E12}"/>
              </a:ext>
            </a:extLst>
          </p:cNvPr>
          <p:cNvSpPr>
            <a:spLocks noGrp="1"/>
          </p:cNvSpPr>
          <p:nvPr>
            <p:ph type="sldNum" sz="quarter" idx="5"/>
          </p:nvPr>
        </p:nvSpPr>
        <p:spPr/>
        <p:txBody>
          <a:bodyPr/>
          <a:lstStyle/>
          <a:p>
            <a:fld id="{8F495BB2-3EDF-4379-93C8-3C61C67F9C7B}" type="slidenum">
              <a:rPr lang="es-CL" smtClean="0"/>
              <a:t>128</a:t>
            </a:fld>
            <a:endParaRPr lang="es-CL"/>
          </a:p>
        </p:txBody>
      </p:sp>
    </p:spTree>
    <p:extLst>
      <p:ext uri="{BB962C8B-B14F-4D97-AF65-F5344CB8AC3E}">
        <p14:creationId xmlns:p14="http://schemas.microsoft.com/office/powerpoint/2010/main" val="3067524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C268F-947F-B78A-02E6-5C78DD86EBA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65C37D-3491-892C-F3DF-CC474B77E16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012CEBE-DB8C-A634-AFA9-D1C00736BE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B20707A-A727-57FC-05DC-2C0B67A2E568}"/>
              </a:ext>
            </a:extLst>
          </p:cNvPr>
          <p:cNvSpPr>
            <a:spLocks noGrp="1"/>
          </p:cNvSpPr>
          <p:nvPr>
            <p:ph type="sldNum" sz="quarter" idx="5"/>
          </p:nvPr>
        </p:nvSpPr>
        <p:spPr/>
        <p:txBody>
          <a:bodyPr/>
          <a:lstStyle/>
          <a:p>
            <a:fld id="{8F495BB2-3EDF-4379-93C8-3C61C67F9C7B}" type="slidenum">
              <a:rPr lang="es-CL" smtClean="0"/>
              <a:t>129</a:t>
            </a:fld>
            <a:endParaRPr lang="es-CL"/>
          </a:p>
        </p:txBody>
      </p:sp>
    </p:spTree>
    <p:extLst>
      <p:ext uri="{BB962C8B-B14F-4D97-AF65-F5344CB8AC3E}">
        <p14:creationId xmlns:p14="http://schemas.microsoft.com/office/powerpoint/2010/main" val="1373921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5AF69-AF6C-FE95-C21A-B3A3251377A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0405B1-90C1-FBB5-DD8A-345B19F501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DDC2F03-3FF8-5241-6C03-E665FEFAB9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8FC9DAA-9594-1ACD-F323-E0E2A4E3764D}"/>
              </a:ext>
            </a:extLst>
          </p:cNvPr>
          <p:cNvSpPr>
            <a:spLocks noGrp="1"/>
          </p:cNvSpPr>
          <p:nvPr>
            <p:ph type="sldNum" sz="quarter" idx="5"/>
          </p:nvPr>
        </p:nvSpPr>
        <p:spPr/>
        <p:txBody>
          <a:bodyPr/>
          <a:lstStyle/>
          <a:p>
            <a:fld id="{8F495BB2-3EDF-4379-93C8-3C61C67F9C7B}" type="slidenum">
              <a:rPr lang="es-CL" smtClean="0"/>
              <a:t>14</a:t>
            </a:fld>
            <a:endParaRPr lang="es-CL"/>
          </a:p>
        </p:txBody>
      </p:sp>
    </p:spTree>
    <p:extLst>
      <p:ext uri="{BB962C8B-B14F-4D97-AF65-F5344CB8AC3E}">
        <p14:creationId xmlns:p14="http://schemas.microsoft.com/office/powerpoint/2010/main" val="2727859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63B97-D987-C236-385C-72355C2CC2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C813B0-55FD-F0FE-8D7C-5AD01C89EB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F5EA8D9-48A7-6ECB-9771-6A41034667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9BC283A-9C7E-A1A4-86B8-C1A082515A8C}"/>
              </a:ext>
            </a:extLst>
          </p:cNvPr>
          <p:cNvSpPr>
            <a:spLocks noGrp="1"/>
          </p:cNvSpPr>
          <p:nvPr>
            <p:ph type="sldNum" sz="quarter" idx="5"/>
          </p:nvPr>
        </p:nvSpPr>
        <p:spPr/>
        <p:txBody>
          <a:bodyPr/>
          <a:lstStyle/>
          <a:p>
            <a:fld id="{8F495BB2-3EDF-4379-93C8-3C61C67F9C7B}" type="slidenum">
              <a:rPr lang="es-CL" smtClean="0"/>
              <a:t>15</a:t>
            </a:fld>
            <a:endParaRPr lang="es-CL"/>
          </a:p>
        </p:txBody>
      </p:sp>
    </p:spTree>
    <p:extLst>
      <p:ext uri="{BB962C8B-B14F-4D97-AF65-F5344CB8AC3E}">
        <p14:creationId xmlns:p14="http://schemas.microsoft.com/office/powerpoint/2010/main" val="2325615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878C5-E460-5E1A-47A8-B3BE9141F9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135A29-D338-892D-30B4-BE02E160CE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92AD42-DEFC-0BD7-4541-B577A97B78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4E7527D-E0E4-8D8D-36DE-920D3F92B0B4}"/>
              </a:ext>
            </a:extLst>
          </p:cNvPr>
          <p:cNvSpPr>
            <a:spLocks noGrp="1"/>
          </p:cNvSpPr>
          <p:nvPr>
            <p:ph type="sldNum" sz="quarter" idx="5"/>
          </p:nvPr>
        </p:nvSpPr>
        <p:spPr/>
        <p:txBody>
          <a:bodyPr/>
          <a:lstStyle/>
          <a:p>
            <a:fld id="{8F495BB2-3EDF-4379-93C8-3C61C67F9C7B}" type="slidenum">
              <a:rPr lang="es-CL" smtClean="0"/>
              <a:t>16</a:t>
            </a:fld>
            <a:endParaRPr lang="es-CL"/>
          </a:p>
        </p:txBody>
      </p:sp>
    </p:spTree>
    <p:extLst>
      <p:ext uri="{BB962C8B-B14F-4D97-AF65-F5344CB8AC3E}">
        <p14:creationId xmlns:p14="http://schemas.microsoft.com/office/powerpoint/2010/main" val="1115386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94999-84AE-538E-58B9-E7301546F65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6E58B94-1BD0-47F7-B83F-71E4ABA6A2D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26A46B-6BB9-F550-CE01-1EF882BBEE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0EE2A79-28EA-1DFD-2EC5-7471BE55F359}"/>
              </a:ext>
            </a:extLst>
          </p:cNvPr>
          <p:cNvSpPr>
            <a:spLocks noGrp="1"/>
          </p:cNvSpPr>
          <p:nvPr>
            <p:ph type="sldNum" sz="quarter" idx="5"/>
          </p:nvPr>
        </p:nvSpPr>
        <p:spPr/>
        <p:txBody>
          <a:bodyPr/>
          <a:lstStyle/>
          <a:p>
            <a:fld id="{8F495BB2-3EDF-4379-93C8-3C61C67F9C7B}" type="slidenum">
              <a:rPr lang="es-CL" smtClean="0"/>
              <a:t>17</a:t>
            </a:fld>
            <a:endParaRPr lang="es-CL"/>
          </a:p>
        </p:txBody>
      </p:sp>
    </p:spTree>
    <p:extLst>
      <p:ext uri="{BB962C8B-B14F-4D97-AF65-F5344CB8AC3E}">
        <p14:creationId xmlns:p14="http://schemas.microsoft.com/office/powerpoint/2010/main" val="1136414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BD62D-FB39-F1B4-1F4A-D94FE8F159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3418C38-28E3-9298-F428-D4FC40926A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005C22B-7A56-4C0E-CFDD-0E78727AAE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9E3E529-3C32-A350-3CA6-6C2C48401AE7}"/>
              </a:ext>
            </a:extLst>
          </p:cNvPr>
          <p:cNvSpPr>
            <a:spLocks noGrp="1"/>
          </p:cNvSpPr>
          <p:nvPr>
            <p:ph type="sldNum" sz="quarter" idx="5"/>
          </p:nvPr>
        </p:nvSpPr>
        <p:spPr/>
        <p:txBody>
          <a:bodyPr/>
          <a:lstStyle/>
          <a:p>
            <a:fld id="{8F495BB2-3EDF-4379-93C8-3C61C67F9C7B}" type="slidenum">
              <a:rPr lang="es-CL" smtClean="0"/>
              <a:t>18</a:t>
            </a:fld>
            <a:endParaRPr lang="es-CL"/>
          </a:p>
        </p:txBody>
      </p:sp>
    </p:spTree>
    <p:extLst>
      <p:ext uri="{BB962C8B-B14F-4D97-AF65-F5344CB8AC3E}">
        <p14:creationId xmlns:p14="http://schemas.microsoft.com/office/powerpoint/2010/main" val="1026760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7D62F-B218-C854-E3FA-3AF558DB56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766986-5CCB-F2B1-5FB8-E3107795DE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EA8DC5-AFDD-C81B-609F-BC66A8AC4B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01921DDC-02B3-D3E5-703F-B225F1C2A8D8}"/>
              </a:ext>
            </a:extLst>
          </p:cNvPr>
          <p:cNvSpPr>
            <a:spLocks noGrp="1"/>
          </p:cNvSpPr>
          <p:nvPr>
            <p:ph type="sldNum" sz="quarter" idx="5"/>
          </p:nvPr>
        </p:nvSpPr>
        <p:spPr/>
        <p:txBody>
          <a:bodyPr/>
          <a:lstStyle/>
          <a:p>
            <a:fld id="{8F495BB2-3EDF-4379-93C8-3C61C67F9C7B}" type="slidenum">
              <a:rPr lang="es-CL" smtClean="0"/>
              <a:t>19</a:t>
            </a:fld>
            <a:endParaRPr lang="es-CL"/>
          </a:p>
        </p:txBody>
      </p:sp>
    </p:spTree>
    <p:extLst>
      <p:ext uri="{BB962C8B-B14F-4D97-AF65-F5344CB8AC3E}">
        <p14:creationId xmlns:p14="http://schemas.microsoft.com/office/powerpoint/2010/main" val="2138833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8C4A0-8355-8D8E-5FD1-94F82BF1A9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EB133D-6C1C-C19E-EDD1-7AF9E2A2ECD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5A80883-A314-F126-4156-0C8387FFB8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05459D3-1FE9-A2C2-9D48-A089C60B5ED9}"/>
              </a:ext>
            </a:extLst>
          </p:cNvPr>
          <p:cNvSpPr>
            <a:spLocks noGrp="1"/>
          </p:cNvSpPr>
          <p:nvPr>
            <p:ph type="sldNum" sz="quarter" idx="5"/>
          </p:nvPr>
        </p:nvSpPr>
        <p:spPr/>
        <p:txBody>
          <a:bodyPr/>
          <a:lstStyle/>
          <a:p>
            <a:fld id="{8F495BB2-3EDF-4379-93C8-3C61C67F9C7B}" type="slidenum">
              <a:rPr lang="es-CL" smtClean="0"/>
              <a:t>20</a:t>
            </a:fld>
            <a:endParaRPr lang="es-CL"/>
          </a:p>
        </p:txBody>
      </p:sp>
    </p:spTree>
    <p:extLst>
      <p:ext uri="{BB962C8B-B14F-4D97-AF65-F5344CB8AC3E}">
        <p14:creationId xmlns:p14="http://schemas.microsoft.com/office/powerpoint/2010/main" val="44486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El texto debe quedar dentro del bloque con margen gris, tal y como indica arriba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2</a:t>
            </a:fld>
            <a:endParaRPr lang="es-CL"/>
          </a:p>
        </p:txBody>
      </p:sp>
    </p:spTree>
    <p:extLst>
      <p:ext uri="{BB962C8B-B14F-4D97-AF65-F5344CB8AC3E}">
        <p14:creationId xmlns:p14="http://schemas.microsoft.com/office/powerpoint/2010/main" val="1676040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37197-F026-27A6-FA4F-AD31C0F18A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79BB7A2-1AD2-7805-813C-B5B0428D32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5681B48-4D9F-2F28-D76E-CC08866C9A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D8FBC72-8555-5C30-A275-1C8C5D601607}"/>
              </a:ext>
            </a:extLst>
          </p:cNvPr>
          <p:cNvSpPr>
            <a:spLocks noGrp="1"/>
          </p:cNvSpPr>
          <p:nvPr>
            <p:ph type="sldNum" sz="quarter" idx="5"/>
          </p:nvPr>
        </p:nvSpPr>
        <p:spPr/>
        <p:txBody>
          <a:bodyPr/>
          <a:lstStyle/>
          <a:p>
            <a:fld id="{8F495BB2-3EDF-4379-93C8-3C61C67F9C7B}" type="slidenum">
              <a:rPr lang="es-CL" smtClean="0"/>
              <a:t>21</a:t>
            </a:fld>
            <a:endParaRPr lang="es-CL"/>
          </a:p>
        </p:txBody>
      </p:sp>
    </p:spTree>
    <p:extLst>
      <p:ext uri="{BB962C8B-B14F-4D97-AF65-F5344CB8AC3E}">
        <p14:creationId xmlns:p14="http://schemas.microsoft.com/office/powerpoint/2010/main" val="94229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6A37F-29B0-AA7F-0A4B-AC2C5D96CE2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7D7AD8-6DDD-AFFC-A290-A47782F50E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F773B07-7776-BDBB-A8C6-E3751370BB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CB7CA4F-774B-90FB-2EE3-6012204A8268}"/>
              </a:ext>
            </a:extLst>
          </p:cNvPr>
          <p:cNvSpPr>
            <a:spLocks noGrp="1"/>
          </p:cNvSpPr>
          <p:nvPr>
            <p:ph type="sldNum" sz="quarter" idx="5"/>
          </p:nvPr>
        </p:nvSpPr>
        <p:spPr/>
        <p:txBody>
          <a:bodyPr/>
          <a:lstStyle/>
          <a:p>
            <a:fld id="{8F495BB2-3EDF-4379-93C8-3C61C67F9C7B}" type="slidenum">
              <a:rPr lang="es-CL" smtClean="0"/>
              <a:t>22</a:t>
            </a:fld>
            <a:endParaRPr lang="es-CL"/>
          </a:p>
        </p:txBody>
      </p:sp>
    </p:spTree>
    <p:extLst>
      <p:ext uri="{BB962C8B-B14F-4D97-AF65-F5344CB8AC3E}">
        <p14:creationId xmlns:p14="http://schemas.microsoft.com/office/powerpoint/2010/main" val="39531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D96DB-3F82-1B35-376D-7A1199BC9D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CDBC34-267F-00A8-44A2-227097E1175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63F876-DF38-A74B-38EE-B1D22D34EB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9BE11542-08EA-5174-EED0-B06DB698E51A}"/>
              </a:ext>
            </a:extLst>
          </p:cNvPr>
          <p:cNvSpPr>
            <a:spLocks noGrp="1"/>
          </p:cNvSpPr>
          <p:nvPr>
            <p:ph type="sldNum" sz="quarter" idx="5"/>
          </p:nvPr>
        </p:nvSpPr>
        <p:spPr/>
        <p:txBody>
          <a:bodyPr/>
          <a:lstStyle/>
          <a:p>
            <a:fld id="{8F495BB2-3EDF-4379-93C8-3C61C67F9C7B}" type="slidenum">
              <a:rPr lang="es-CL" smtClean="0"/>
              <a:t>24</a:t>
            </a:fld>
            <a:endParaRPr lang="es-CL"/>
          </a:p>
        </p:txBody>
      </p:sp>
    </p:spTree>
    <p:extLst>
      <p:ext uri="{BB962C8B-B14F-4D97-AF65-F5344CB8AC3E}">
        <p14:creationId xmlns:p14="http://schemas.microsoft.com/office/powerpoint/2010/main" val="2978121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8B5A0-E7DF-C4B2-AC1B-585C61B6A71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3A172A-B544-353A-1B3B-0233590F338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9C94647-CAAC-955A-C18A-3A939E24FB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EB13026-7A8C-52AD-F509-797791F6B594}"/>
              </a:ext>
            </a:extLst>
          </p:cNvPr>
          <p:cNvSpPr>
            <a:spLocks noGrp="1"/>
          </p:cNvSpPr>
          <p:nvPr>
            <p:ph type="sldNum" sz="quarter" idx="5"/>
          </p:nvPr>
        </p:nvSpPr>
        <p:spPr/>
        <p:txBody>
          <a:bodyPr/>
          <a:lstStyle/>
          <a:p>
            <a:fld id="{8F495BB2-3EDF-4379-93C8-3C61C67F9C7B}" type="slidenum">
              <a:rPr lang="es-CL" smtClean="0"/>
              <a:t>25</a:t>
            </a:fld>
            <a:endParaRPr lang="es-CL"/>
          </a:p>
        </p:txBody>
      </p:sp>
    </p:spTree>
    <p:extLst>
      <p:ext uri="{BB962C8B-B14F-4D97-AF65-F5344CB8AC3E}">
        <p14:creationId xmlns:p14="http://schemas.microsoft.com/office/powerpoint/2010/main" val="2347181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8086F-DBAF-B1A1-C052-8C9790AD062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4F9DC68-8BA7-0834-BDC7-9264F8758E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67A06A-9C18-23EE-69FE-D0246AE9F1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E913A5F-57CE-97A7-4A22-9EF35F36E3B6}"/>
              </a:ext>
            </a:extLst>
          </p:cNvPr>
          <p:cNvSpPr>
            <a:spLocks noGrp="1"/>
          </p:cNvSpPr>
          <p:nvPr>
            <p:ph type="sldNum" sz="quarter" idx="5"/>
          </p:nvPr>
        </p:nvSpPr>
        <p:spPr/>
        <p:txBody>
          <a:bodyPr/>
          <a:lstStyle/>
          <a:p>
            <a:fld id="{8F495BB2-3EDF-4379-93C8-3C61C67F9C7B}" type="slidenum">
              <a:rPr lang="es-CL" smtClean="0"/>
              <a:t>26</a:t>
            </a:fld>
            <a:endParaRPr lang="es-CL"/>
          </a:p>
        </p:txBody>
      </p:sp>
    </p:spTree>
    <p:extLst>
      <p:ext uri="{BB962C8B-B14F-4D97-AF65-F5344CB8AC3E}">
        <p14:creationId xmlns:p14="http://schemas.microsoft.com/office/powerpoint/2010/main" val="37543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9F3F1-D7D7-3082-C183-E957D604C8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9EAB96B-DD0B-E903-B7AA-36521CBACDF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4B15B9-75AE-4908-DFC1-19609A8906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514BE898-0304-2C15-5A90-D99F50010064}"/>
              </a:ext>
            </a:extLst>
          </p:cNvPr>
          <p:cNvSpPr>
            <a:spLocks noGrp="1"/>
          </p:cNvSpPr>
          <p:nvPr>
            <p:ph type="sldNum" sz="quarter" idx="5"/>
          </p:nvPr>
        </p:nvSpPr>
        <p:spPr/>
        <p:txBody>
          <a:bodyPr/>
          <a:lstStyle/>
          <a:p>
            <a:fld id="{8F495BB2-3EDF-4379-93C8-3C61C67F9C7B}" type="slidenum">
              <a:rPr lang="es-CL" smtClean="0"/>
              <a:t>27</a:t>
            </a:fld>
            <a:endParaRPr lang="es-CL"/>
          </a:p>
        </p:txBody>
      </p:sp>
    </p:spTree>
    <p:extLst>
      <p:ext uri="{BB962C8B-B14F-4D97-AF65-F5344CB8AC3E}">
        <p14:creationId xmlns:p14="http://schemas.microsoft.com/office/powerpoint/2010/main" val="3614884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8FB6A-BA70-AD3E-28C0-787BB69F3FB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4777FBD-D552-36FD-8E3D-111FD7B39B7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9B15BF-3025-F526-5E3F-8733A3C0C0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C47F6A4-EFC5-9643-D5AE-0DB8624658BC}"/>
              </a:ext>
            </a:extLst>
          </p:cNvPr>
          <p:cNvSpPr>
            <a:spLocks noGrp="1"/>
          </p:cNvSpPr>
          <p:nvPr>
            <p:ph type="sldNum" sz="quarter" idx="5"/>
          </p:nvPr>
        </p:nvSpPr>
        <p:spPr/>
        <p:txBody>
          <a:bodyPr/>
          <a:lstStyle/>
          <a:p>
            <a:fld id="{8F495BB2-3EDF-4379-93C8-3C61C67F9C7B}" type="slidenum">
              <a:rPr lang="es-CL" smtClean="0"/>
              <a:t>28</a:t>
            </a:fld>
            <a:endParaRPr lang="es-CL"/>
          </a:p>
        </p:txBody>
      </p:sp>
    </p:spTree>
    <p:extLst>
      <p:ext uri="{BB962C8B-B14F-4D97-AF65-F5344CB8AC3E}">
        <p14:creationId xmlns:p14="http://schemas.microsoft.com/office/powerpoint/2010/main" val="3920857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56505-C460-9295-DBFA-E958B551B3D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99AF08-34FA-7E0C-9A8B-879F752231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8DCBDBA-E446-6323-A957-E9AAEF5529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F602C9B-3A8B-1324-D38F-889DDF9CF926}"/>
              </a:ext>
            </a:extLst>
          </p:cNvPr>
          <p:cNvSpPr>
            <a:spLocks noGrp="1"/>
          </p:cNvSpPr>
          <p:nvPr>
            <p:ph type="sldNum" sz="quarter" idx="5"/>
          </p:nvPr>
        </p:nvSpPr>
        <p:spPr/>
        <p:txBody>
          <a:bodyPr/>
          <a:lstStyle/>
          <a:p>
            <a:fld id="{8F495BB2-3EDF-4379-93C8-3C61C67F9C7B}" type="slidenum">
              <a:rPr lang="es-CL" smtClean="0"/>
              <a:t>29</a:t>
            </a:fld>
            <a:endParaRPr lang="es-CL"/>
          </a:p>
        </p:txBody>
      </p:sp>
    </p:spTree>
    <p:extLst>
      <p:ext uri="{BB962C8B-B14F-4D97-AF65-F5344CB8AC3E}">
        <p14:creationId xmlns:p14="http://schemas.microsoft.com/office/powerpoint/2010/main" val="3013912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96460-B990-351D-FE9A-8DB695640B3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4A5DF2A-FE7D-3CB7-1806-36E3490743F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C13F8AA-5301-897A-3D41-CC07A0B8D4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57104F50-1D8C-72D2-5BBE-F5B42B665605}"/>
              </a:ext>
            </a:extLst>
          </p:cNvPr>
          <p:cNvSpPr>
            <a:spLocks noGrp="1"/>
          </p:cNvSpPr>
          <p:nvPr>
            <p:ph type="sldNum" sz="quarter" idx="5"/>
          </p:nvPr>
        </p:nvSpPr>
        <p:spPr/>
        <p:txBody>
          <a:bodyPr/>
          <a:lstStyle/>
          <a:p>
            <a:fld id="{8F495BB2-3EDF-4379-93C8-3C61C67F9C7B}" type="slidenum">
              <a:rPr lang="es-CL" smtClean="0"/>
              <a:t>30</a:t>
            </a:fld>
            <a:endParaRPr lang="es-CL"/>
          </a:p>
        </p:txBody>
      </p:sp>
    </p:spTree>
    <p:extLst>
      <p:ext uri="{BB962C8B-B14F-4D97-AF65-F5344CB8AC3E}">
        <p14:creationId xmlns:p14="http://schemas.microsoft.com/office/powerpoint/2010/main" val="464808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80D4D-00A0-9EA6-41D0-16856BF3CD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BA2DAA-7CF5-9C46-0E03-C737BF21CB4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F2D1097-528C-5384-501A-963A8C8936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C8CACC4-9359-BBF6-E9FD-F4B476D3AAE9}"/>
              </a:ext>
            </a:extLst>
          </p:cNvPr>
          <p:cNvSpPr>
            <a:spLocks noGrp="1"/>
          </p:cNvSpPr>
          <p:nvPr>
            <p:ph type="sldNum" sz="quarter" idx="5"/>
          </p:nvPr>
        </p:nvSpPr>
        <p:spPr/>
        <p:txBody>
          <a:bodyPr/>
          <a:lstStyle/>
          <a:p>
            <a:fld id="{8F495BB2-3EDF-4379-93C8-3C61C67F9C7B}" type="slidenum">
              <a:rPr lang="es-CL" smtClean="0"/>
              <a:t>31</a:t>
            </a:fld>
            <a:endParaRPr lang="es-CL"/>
          </a:p>
        </p:txBody>
      </p:sp>
    </p:spTree>
    <p:extLst>
      <p:ext uri="{BB962C8B-B14F-4D97-AF65-F5344CB8AC3E}">
        <p14:creationId xmlns:p14="http://schemas.microsoft.com/office/powerpoint/2010/main" val="74784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B5339-084D-0F3D-FF40-9527AC0B5D2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DF832CE-86BD-559B-6467-7372261864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2CCEFA-8582-F892-25F3-6C4925041F1B}"/>
              </a:ext>
            </a:extLst>
          </p:cNvPr>
          <p:cNvSpPr>
            <a:spLocks noGrp="1"/>
          </p:cNvSpPr>
          <p:nvPr>
            <p:ph type="body" idx="1"/>
          </p:nvPr>
        </p:nvSpPr>
        <p:spPr/>
        <p:txBody>
          <a:bodyPr/>
          <a:lstStyle/>
          <a:p>
            <a:r>
              <a:rPr lang="es-CL" dirty="0"/>
              <a:t>El texto debe quedar dentro del bloque con margen gris, tal y como indica arriba </a:t>
            </a:r>
          </a:p>
        </p:txBody>
      </p:sp>
      <p:sp>
        <p:nvSpPr>
          <p:cNvPr id="4" name="Marcador de número de diapositiva 3">
            <a:extLst>
              <a:ext uri="{FF2B5EF4-FFF2-40B4-BE49-F238E27FC236}">
                <a16:creationId xmlns:a16="http://schemas.microsoft.com/office/drawing/2014/main" id="{CFEA7D1C-DCC8-B123-6336-E72E3D3DBFF3}"/>
              </a:ext>
            </a:extLst>
          </p:cNvPr>
          <p:cNvSpPr>
            <a:spLocks noGrp="1"/>
          </p:cNvSpPr>
          <p:nvPr>
            <p:ph type="sldNum" sz="quarter" idx="5"/>
          </p:nvPr>
        </p:nvSpPr>
        <p:spPr/>
        <p:txBody>
          <a:bodyPr/>
          <a:lstStyle/>
          <a:p>
            <a:fld id="{8F495BB2-3EDF-4379-93C8-3C61C67F9C7B}" type="slidenum">
              <a:rPr lang="es-CL" smtClean="0"/>
              <a:t>3</a:t>
            </a:fld>
            <a:endParaRPr lang="es-CL"/>
          </a:p>
        </p:txBody>
      </p:sp>
    </p:spTree>
    <p:extLst>
      <p:ext uri="{BB962C8B-B14F-4D97-AF65-F5344CB8AC3E}">
        <p14:creationId xmlns:p14="http://schemas.microsoft.com/office/powerpoint/2010/main" val="789144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F0C15-CCDD-6282-8A9E-12E16517032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5E3D053-6058-AB38-D930-624628B2EB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FE9C72A-193B-0EE4-B6ED-B3F65F211D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DBDE8C2-69AB-7630-4F16-51125695241C}"/>
              </a:ext>
            </a:extLst>
          </p:cNvPr>
          <p:cNvSpPr>
            <a:spLocks noGrp="1"/>
          </p:cNvSpPr>
          <p:nvPr>
            <p:ph type="sldNum" sz="quarter" idx="5"/>
          </p:nvPr>
        </p:nvSpPr>
        <p:spPr/>
        <p:txBody>
          <a:bodyPr/>
          <a:lstStyle/>
          <a:p>
            <a:fld id="{8F495BB2-3EDF-4379-93C8-3C61C67F9C7B}" type="slidenum">
              <a:rPr lang="es-CL" smtClean="0"/>
              <a:t>32</a:t>
            </a:fld>
            <a:endParaRPr lang="es-CL"/>
          </a:p>
        </p:txBody>
      </p:sp>
    </p:spTree>
    <p:extLst>
      <p:ext uri="{BB962C8B-B14F-4D97-AF65-F5344CB8AC3E}">
        <p14:creationId xmlns:p14="http://schemas.microsoft.com/office/powerpoint/2010/main" val="3393313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B4C2-D8A6-8E45-1D5A-D4AF2D87EEA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DAB1641-6F85-1173-36D3-A4E6DD5FB91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4280E5-0F0B-41D4-A810-7075572E28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73E2DF9-2F02-78E3-5771-B06E479F1733}"/>
              </a:ext>
            </a:extLst>
          </p:cNvPr>
          <p:cNvSpPr>
            <a:spLocks noGrp="1"/>
          </p:cNvSpPr>
          <p:nvPr>
            <p:ph type="sldNum" sz="quarter" idx="5"/>
          </p:nvPr>
        </p:nvSpPr>
        <p:spPr/>
        <p:txBody>
          <a:bodyPr/>
          <a:lstStyle/>
          <a:p>
            <a:fld id="{8F495BB2-3EDF-4379-93C8-3C61C67F9C7B}" type="slidenum">
              <a:rPr lang="es-CL" smtClean="0"/>
              <a:t>33</a:t>
            </a:fld>
            <a:endParaRPr lang="es-CL"/>
          </a:p>
        </p:txBody>
      </p:sp>
    </p:spTree>
    <p:extLst>
      <p:ext uri="{BB962C8B-B14F-4D97-AF65-F5344CB8AC3E}">
        <p14:creationId xmlns:p14="http://schemas.microsoft.com/office/powerpoint/2010/main" val="4136529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4DB7D-3E98-0D21-B9F3-BAB0F27DEB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BC63486-BB6A-6A7D-C1B7-06EB19C39B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07B342-D787-6B40-6377-6649E7B027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81EC6EF-D514-37E5-E12C-BCEFCFC8F77B}"/>
              </a:ext>
            </a:extLst>
          </p:cNvPr>
          <p:cNvSpPr>
            <a:spLocks noGrp="1"/>
          </p:cNvSpPr>
          <p:nvPr>
            <p:ph type="sldNum" sz="quarter" idx="5"/>
          </p:nvPr>
        </p:nvSpPr>
        <p:spPr/>
        <p:txBody>
          <a:bodyPr/>
          <a:lstStyle/>
          <a:p>
            <a:fld id="{8F495BB2-3EDF-4379-93C8-3C61C67F9C7B}" type="slidenum">
              <a:rPr lang="es-CL" smtClean="0"/>
              <a:t>34</a:t>
            </a:fld>
            <a:endParaRPr lang="es-CL"/>
          </a:p>
        </p:txBody>
      </p:sp>
    </p:spTree>
    <p:extLst>
      <p:ext uri="{BB962C8B-B14F-4D97-AF65-F5344CB8AC3E}">
        <p14:creationId xmlns:p14="http://schemas.microsoft.com/office/powerpoint/2010/main" val="1735703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AF5A9-AF11-B34F-80B3-556F53797D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36FF96-1C17-820C-25AB-51D8329D90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BFB9B7-760B-0130-D3C4-0F5E266792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62EAF3C-7678-4CF8-9B80-73BC608BD6C3}"/>
              </a:ext>
            </a:extLst>
          </p:cNvPr>
          <p:cNvSpPr>
            <a:spLocks noGrp="1"/>
          </p:cNvSpPr>
          <p:nvPr>
            <p:ph type="sldNum" sz="quarter" idx="5"/>
          </p:nvPr>
        </p:nvSpPr>
        <p:spPr/>
        <p:txBody>
          <a:bodyPr/>
          <a:lstStyle/>
          <a:p>
            <a:fld id="{8F495BB2-3EDF-4379-93C8-3C61C67F9C7B}" type="slidenum">
              <a:rPr lang="es-CL" smtClean="0"/>
              <a:t>35</a:t>
            </a:fld>
            <a:endParaRPr lang="es-CL"/>
          </a:p>
        </p:txBody>
      </p:sp>
    </p:spTree>
    <p:extLst>
      <p:ext uri="{BB962C8B-B14F-4D97-AF65-F5344CB8AC3E}">
        <p14:creationId xmlns:p14="http://schemas.microsoft.com/office/powerpoint/2010/main" val="1407913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2760-752A-84FA-FB11-F8C8E627C0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B2B8267-5DFA-EC6F-C6E4-B2B3659709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0BF4934-9932-ABBC-8E30-E42098D3C6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9EF8B6A-2D29-5124-0423-D57CA5DC3507}"/>
              </a:ext>
            </a:extLst>
          </p:cNvPr>
          <p:cNvSpPr>
            <a:spLocks noGrp="1"/>
          </p:cNvSpPr>
          <p:nvPr>
            <p:ph type="sldNum" sz="quarter" idx="5"/>
          </p:nvPr>
        </p:nvSpPr>
        <p:spPr/>
        <p:txBody>
          <a:bodyPr/>
          <a:lstStyle/>
          <a:p>
            <a:fld id="{8F495BB2-3EDF-4379-93C8-3C61C67F9C7B}" type="slidenum">
              <a:rPr lang="es-CL" smtClean="0"/>
              <a:t>36</a:t>
            </a:fld>
            <a:endParaRPr lang="es-CL"/>
          </a:p>
        </p:txBody>
      </p:sp>
    </p:spTree>
    <p:extLst>
      <p:ext uri="{BB962C8B-B14F-4D97-AF65-F5344CB8AC3E}">
        <p14:creationId xmlns:p14="http://schemas.microsoft.com/office/powerpoint/2010/main" val="1770189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696A2-DF0F-3347-773A-D4DD6D1E8AD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0FD6A5-5706-5082-AC8E-A6F9EC68DDA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21D7470-2805-BAF1-3012-A31EB9983F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572A8623-A32E-87DE-E6CA-E1181F0963E5}"/>
              </a:ext>
            </a:extLst>
          </p:cNvPr>
          <p:cNvSpPr>
            <a:spLocks noGrp="1"/>
          </p:cNvSpPr>
          <p:nvPr>
            <p:ph type="sldNum" sz="quarter" idx="5"/>
          </p:nvPr>
        </p:nvSpPr>
        <p:spPr/>
        <p:txBody>
          <a:bodyPr/>
          <a:lstStyle/>
          <a:p>
            <a:fld id="{8F495BB2-3EDF-4379-93C8-3C61C67F9C7B}" type="slidenum">
              <a:rPr lang="es-CL" smtClean="0"/>
              <a:t>37</a:t>
            </a:fld>
            <a:endParaRPr lang="es-CL"/>
          </a:p>
        </p:txBody>
      </p:sp>
    </p:spTree>
    <p:extLst>
      <p:ext uri="{BB962C8B-B14F-4D97-AF65-F5344CB8AC3E}">
        <p14:creationId xmlns:p14="http://schemas.microsoft.com/office/powerpoint/2010/main" val="3294505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94A01-D363-ED65-D219-2C50052A09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20278E-7AB2-90D1-E367-5E4DB30B2F7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DD4F056-AD1A-4646-7B29-86AB117DD0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F56F458-30A5-17A1-37D2-2DA5143610C1}"/>
              </a:ext>
            </a:extLst>
          </p:cNvPr>
          <p:cNvSpPr>
            <a:spLocks noGrp="1"/>
          </p:cNvSpPr>
          <p:nvPr>
            <p:ph type="sldNum" sz="quarter" idx="5"/>
          </p:nvPr>
        </p:nvSpPr>
        <p:spPr/>
        <p:txBody>
          <a:bodyPr/>
          <a:lstStyle/>
          <a:p>
            <a:fld id="{8F495BB2-3EDF-4379-93C8-3C61C67F9C7B}" type="slidenum">
              <a:rPr lang="es-CL" smtClean="0"/>
              <a:t>38</a:t>
            </a:fld>
            <a:endParaRPr lang="es-CL"/>
          </a:p>
        </p:txBody>
      </p:sp>
    </p:spTree>
    <p:extLst>
      <p:ext uri="{BB962C8B-B14F-4D97-AF65-F5344CB8AC3E}">
        <p14:creationId xmlns:p14="http://schemas.microsoft.com/office/powerpoint/2010/main" val="1661280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B63F-4CFE-B40D-1E03-D1CCD681427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6D0554-496C-DDFE-C733-99674E8FF24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0F58D6-EC86-FC45-E57A-0A9392A2B8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596424CC-0CDD-A892-9716-90D516092CD5}"/>
              </a:ext>
            </a:extLst>
          </p:cNvPr>
          <p:cNvSpPr>
            <a:spLocks noGrp="1"/>
          </p:cNvSpPr>
          <p:nvPr>
            <p:ph type="sldNum" sz="quarter" idx="5"/>
          </p:nvPr>
        </p:nvSpPr>
        <p:spPr/>
        <p:txBody>
          <a:bodyPr/>
          <a:lstStyle/>
          <a:p>
            <a:fld id="{8F495BB2-3EDF-4379-93C8-3C61C67F9C7B}" type="slidenum">
              <a:rPr lang="es-CL" smtClean="0"/>
              <a:t>40</a:t>
            </a:fld>
            <a:endParaRPr lang="es-CL"/>
          </a:p>
        </p:txBody>
      </p:sp>
    </p:spTree>
    <p:extLst>
      <p:ext uri="{BB962C8B-B14F-4D97-AF65-F5344CB8AC3E}">
        <p14:creationId xmlns:p14="http://schemas.microsoft.com/office/powerpoint/2010/main" val="3716210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31E86-3CA0-F284-1592-D4C68433014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190584-5A1F-0642-1451-14B6EE1A38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0873D78-7FEF-4747-930C-1ED3B9E5EB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BA494A9-8965-BE63-C4CC-7BEA41B3C589}"/>
              </a:ext>
            </a:extLst>
          </p:cNvPr>
          <p:cNvSpPr>
            <a:spLocks noGrp="1"/>
          </p:cNvSpPr>
          <p:nvPr>
            <p:ph type="sldNum" sz="quarter" idx="5"/>
          </p:nvPr>
        </p:nvSpPr>
        <p:spPr/>
        <p:txBody>
          <a:bodyPr/>
          <a:lstStyle/>
          <a:p>
            <a:fld id="{8F495BB2-3EDF-4379-93C8-3C61C67F9C7B}" type="slidenum">
              <a:rPr lang="es-CL" smtClean="0"/>
              <a:t>41</a:t>
            </a:fld>
            <a:endParaRPr lang="es-CL"/>
          </a:p>
        </p:txBody>
      </p:sp>
    </p:spTree>
    <p:extLst>
      <p:ext uri="{BB962C8B-B14F-4D97-AF65-F5344CB8AC3E}">
        <p14:creationId xmlns:p14="http://schemas.microsoft.com/office/powerpoint/2010/main" val="2567001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6F9AE-3F63-C3AE-112E-2FF7ECD95B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A43FEC-5961-90B7-3CF6-F115A9300B0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37BF9CE-4BA5-335A-02D9-CAE5B3055D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9D0CAC1-9025-70C0-4849-20D38F91045D}"/>
              </a:ext>
            </a:extLst>
          </p:cNvPr>
          <p:cNvSpPr>
            <a:spLocks noGrp="1"/>
          </p:cNvSpPr>
          <p:nvPr>
            <p:ph type="sldNum" sz="quarter" idx="5"/>
          </p:nvPr>
        </p:nvSpPr>
        <p:spPr/>
        <p:txBody>
          <a:bodyPr/>
          <a:lstStyle/>
          <a:p>
            <a:fld id="{8F495BB2-3EDF-4379-93C8-3C61C67F9C7B}" type="slidenum">
              <a:rPr lang="es-CL" smtClean="0"/>
              <a:t>42</a:t>
            </a:fld>
            <a:endParaRPr lang="es-CL"/>
          </a:p>
        </p:txBody>
      </p:sp>
    </p:spTree>
    <p:extLst>
      <p:ext uri="{BB962C8B-B14F-4D97-AF65-F5344CB8AC3E}">
        <p14:creationId xmlns:p14="http://schemas.microsoft.com/office/powerpoint/2010/main" val="351792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1E798-F6C8-5E08-73AC-15F0DE095B7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30EC5F8-7A4A-3269-2F28-B0BDB5E2AB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A30B172-E237-0D2F-811A-CDF2C1A4B8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9CA83D6D-D07E-B002-C22C-FE25B8927848}"/>
              </a:ext>
            </a:extLst>
          </p:cNvPr>
          <p:cNvSpPr>
            <a:spLocks noGrp="1"/>
          </p:cNvSpPr>
          <p:nvPr>
            <p:ph type="sldNum" sz="quarter" idx="5"/>
          </p:nvPr>
        </p:nvSpPr>
        <p:spPr/>
        <p:txBody>
          <a:bodyPr/>
          <a:lstStyle/>
          <a:p>
            <a:fld id="{8F495BB2-3EDF-4379-93C8-3C61C67F9C7B}" type="slidenum">
              <a:rPr lang="es-CL" smtClean="0"/>
              <a:t>5</a:t>
            </a:fld>
            <a:endParaRPr lang="es-CL"/>
          </a:p>
        </p:txBody>
      </p:sp>
    </p:spTree>
    <p:extLst>
      <p:ext uri="{BB962C8B-B14F-4D97-AF65-F5344CB8AC3E}">
        <p14:creationId xmlns:p14="http://schemas.microsoft.com/office/powerpoint/2010/main" val="392374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80D99-F4DC-1531-272D-9486BA74587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5EC912-B048-6007-1510-B5FF054CC3E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7887877-055C-419D-7A2F-365E137889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EFFE520-592C-3C89-DBE0-9476D0C63D00}"/>
              </a:ext>
            </a:extLst>
          </p:cNvPr>
          <p:cNvSpPr>
            <a:spLocks noGrp="1"/>
          </p:cNvSpPr>
          <p:nvPr>
            <p:ph type="sldNum" sz="quarter" idx="5"/>
          </p:nvPr>
        </p:nvSpPr>
        <p:spPr/>
        <p:txBody>
          <a:bodyPr/>
          <a:lstStyle/>
          <a:p>
            <a:fld id="{8F495BB2-3EDF-4379-93C8-3C61C67F9C7B}" type="slidenum">
              <a:rPr lang="es-CL" smtClean="0"/>
              <a:t>43</a:t>
            </a:fld>
            <a:endParaRPr lang="es-CL"/>
          </a:p>
        </p:txBody>
      </p:sp>
    </p:spTree>
    <p:extLst>
      <p:ext uri="{BB962C8B-B14F-4D97-AF65-F5344CB8AC3E}">
        <p14:creationId xmlns:p14="http://schemas.microsoft.com/office/powerpoint/2010/main" val="4073704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E80A1-97C2-6950-D9F6-2ACC86E14F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9670A2D-D02A-A9F1-F362-7C9C36949A9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2FFF43A-9091-44CD-7577-0D8D2EE478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AA19BBD-04CE-0F1D-BCFC-C5DAC34E0827}"/>
              </a:ext>
            </a:extLst>
          </p:cNvPr>
          <p:cNvSpPr>
            <a:spLocks noGrp="1"/>
          </p:cNvSpPr>
          <p:nvPr>
            <p:ph type="sldNum" sz="quarter" idx="5"/>
          </p:nvPr>
        </p:nvSpPr>
        <p:spPr/>
        <p:txBody>
          <a:bodyPr/>
          <a:lstStyle/>
          <a:p>
            <a:fld id="{8F495BB2-3EDF-4379-93C8-3C61C67F9C7B}" type="slidenum">
              <a:rPr lang="es-CL" smtClean="0"/>
              <a:t>44</a:t>
            </a:fld>
            <a:endParaRPr lang="es-CL"/>
          </a:p>
        </p:txBody>
      </p:sp>
    </p:spTree>
    <p:extLst>
      <p:ext uri="{BB962C8B-B14F-4D97-AF65-F5344CB8AC3E}">
        <p14:creationId xmlns:p14="http://schemas.microsoft.com/office/powerpoint/2010/main" val="1445144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75BCC-D78D-F35B-0649-8DD97D33843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086606-19BB-A85E-9219-E21A0B17743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FFA12B-AD54-C144-DE4A-B2657AF587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8BD7068-606D-86DD-7A3D-06082DAC7775}"/>
              </a:ext>
            </a:extLst>
          </p:cNvPr>
          <p:cNvSpPr>
            <a:spLocks noGrp="1"/>
          </p:cNvSpPr>
          <p:nvPr>
            <p:ph type="sldNum" sz="quarter" idx="5"/>
          </p:nvPr>
        </p:nvSpPr>
        <p:spPr/>
        <p:txBody>
          <a:bodyPr/>
          <a:lstStyle/>
          <a:p>
            <a:fld id="{8F495BB2-3EDF-4379-93C8-3C61C67F9C7B}" type="slidenum">
              <a:rPr lang="es-CL" smtClean="0"/>
              <a:t>45</a:t>
            </a:fld>
            <a:endParaRPr lang="es-CL"/>
          </a:p>
        </p:txBody>
      </p:sp>
    </p:spTree>
    <p:extLst>
      <p:ext uri="{BB962C8B-B14F-4D97-AF65-F5344CB8AC3E}">
        <p14:creationId xmlns:p14="http://schemas.microsoft.com/office/powerpoint/2010/main" val="3885552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E87A5-9F57-92C7-9B54-6F4B7A91B93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07B12C-6F99-FB4F-267C-7508FE4DE48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8E18E66-56FD-DF2A-4C8A-136B47FF9C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F06F827-CA40-4F25-9CC4-45FF9C415695}"/>
              </a:ext>
            </a:extLst>
          </p:cNvPr>
          <p:cNvSpPr>
            <a:spLocks noGrp="1"/>
          </p:cNvSpPr>
          <p:nvPr>
            <p:ph type="sldNum" sz="quarter" idx="5"/>
          </p:nvPr>
        </p:nvSpPr>
        <p:spPr/>
        <p:txBody>
          <a:bodyPr/>
          <a:lstStyle/>
          <a:p>
            <a:fld id="{8F495BB2-3EDF-4379-93C8-3C61C67F9C7B}" type="slidenum">
              <a:rPr lang="es-CL" smtClean="0"/>
              <a:t>46</a:t>
            </a:fld>
            <a:endParaRPr lang="es-CL"/>
          </a:p>
        </p:txBody>
      </p:sp>
    </p:spTree>
    <p:extLst>
      <p:ext uri="{BB962C8B-B14F-4D97-AF65-F5344CB8AC3E}">
        <p14:creationId xmlns:p14="http://schemas.microsoft.com/office/powerpoint/2010/main" val="2763545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37061-3DF3-9ED1-15E5-6A8219F11A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6A12986-1029-32BD-6139-42A077E7B67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3BAAAB2-EB19-70BB-5D2B-02E3AC51A1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F2B56B1-8AC9-A680-21FB-049ACFA2E374}"/>
              </a:ext>
            </a:extLst>
          </p:cNvPr>
          <p:cNvSpPr>
            <a:spLocks noGrp="1"/>
          </p:cNvSpPr>
          <p:nvPr>
            <p:ph type="sldNum" sz="quarter" idx="5"/>
          </p:nvPr>
        </p:nvSpPr>
        <p:spPr/>
        <p:txBody>
          <a:bodyPr/>
          <a:lstStyle/>
          <a:p>
            <a:fld id="{8F495BB2-3EDF-4379-93C8-3C61C67F9C7B}" type="slidenum">
              <a:rPr lang="es-CL" smtClean="0"/>
              <a:t>47</a:t>
            </a:fld>
            <a:endParaRPr lang="es-CL"/>
          </a:p>
        </p:txBody>
      </p:sp>
    </p:spTree>
    <p:extLst>
      <p:ext uri="{BB962C8B-B14F-4D97-AF65-F5344CB8AC3E}">
        <p14:creationId xmlns:p14="http://schemas.microsoft.com/office/powerpoint/2010/main" val="3365380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F1743-C696-31CD-B65D-8164301F940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433597-7906-FEF2-7C53-718D9D88941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C654CA9-34D4-FCBD-81D1-6C386B1F38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EF26F6C-C6D1-0537-864A-E569ECAE165F}"/>
              </a:ext>
            </a:extLst>
          </p:cNvPr>
          <p:cNvSpPr>
            <a:spLocks noGrp="1"/>
          </p:cNvSpPr>
          <p:nvPr>
            <p:ph type="sldNum" sz="quarter" idx="5"/>
          </p:nvPr>
        </p:nvSpPr>
        <p:spPr/>
        <p:txBody>
          <a:bodyPr/>
          <a:lstStyle/>
          <a:p>
            <a:fld id="{8F495BB2-3EDF-4379-93C8-3C61C67F9C7B}" type="slidenum">
              <a:rPr lang="es-CL" smtClean="0"/>
              <a:t>48</a:t>
            </a:fld>
            <a:endParaRPr lang="es-CL"/>
          </a:p>
        </p:txBody>
      </p:sp>
    </p:spTree>
    <p:extLst>
      <p:ext uri="{BB962C8B-B14F-4D97-AF65-F5344CB8AC3E}">
        <p14:creationId xmlns:p14="http://schemas.microsoft.com/office/powerpoint/2010/main" val="2291266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0E8B8-9820-3223-C049-B82F86988DC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7FEF05-02DA-A14E-239A-0AD4521AE1D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C7F023-F0B0-F6F0-6522-4E19B552B1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09A1B4F6-7F2D-1201-7E5D-5DE854621B01}"/>
              </a:ext>
            </a:extLst>
          </p:cNvPr>
          <p:cNvSpPr>
            <a:spLocks noGrp="1"/>
          </p:cNvSpPr>
          <p:nvPr>
            <p:ph type="sldNum" sz="quarter" idx="5"/>
          </p:nvPr>
        </p:nvSpPr>
        <p:spPr/>
        <p:txBody>
          <a:bodyPr/>
          <a:lstStyle/>
          <a:p>
            <a:fld id="{8F495BB2-3EDF-4379-93C8-3C61C67F9C7B}" type="slidenum">
              <a:rPr lang="es-CL" smtClean="0"/>
              <a:t>49</a:t>
            </a:fld>
            <a:endParaRPr lang="es-CL"/>
          </a:p>
        </p:txBody>
      </p:sp>
    </p:spTree>
    <p:extLst>
      <p:ext uri="{BB962C8B-B14F-4D97-AF65-F5344CB8AC3E}">
        <p14:creationId xmlns:p14="http://schemas.microsoft.com/office/powerpoint/2010/main" val="2406686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7BC2-511D-A188-8F95-54F19868437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27D5D68-3774-C181-3221-106AAAFD633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B268DC1-D13F-8736-D2CE-B8D32051F5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701F98A-BBD9-774B-5679-E9667A3C8A1B}"/>
              </a:ext>
            </a:extLst>
          </p:cNvPr>
          <p:cNvSpPr>
            <a:spLocks noGrp="1"/>
          </p:cNvSpPr>
          <p:nvPr>
            <p:ph type="sldNum" sz="quarter" idx="5"/>
          </p:nvPr>
        </p:nvSpPr>
        <p:spPr/>
        <p:txBody>
          <a:bodyPr/>
          <a:lstStyle/>
          <a:p>
            <a:fld id="{8F495BB2-3EDF-4379-93C8-3C61C67F9C7B}" type="slidenum">
              <a:rPr lang="es-CL" smtClean="0"/>
              <a:t>50</a:t>
            </a:fld>
            <a:endParaRPr lang="es-CL"/>
          </a:p>
        </p:txBody>
      </p:sp>
    </p:spTree>
    <p:extLst>
      <p:ext uri="{BB962C8B-B14F-4D97-AF65-F5344CB8AC3E}">
        <p14:creationId xmlns:p14="http://schemas.microsoft.com/office/powerpoint/2010/main" val="3637704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53D59-9CC1-BFBE-43EE-6D5C3662369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D2188B5-9F4D-7FA3-3395-0D16D4F8BC8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3E8C23B-0BF3-CA41-9AB0-E72A34947F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508606A8-CC5E-A2A3-94BB-F96B74C27E98}"/>
              </a:ext>
            </a:extLst>
          </p:cNvPr>
          <p:cNvSpPr>
            <a:spLocks noGrp="1"/>
          </p:cNvSpPr>
          <p:nvPr>
            <p:ph type="sldNum" sz="quarter" idx="5"/>
          </p:nvPr>
        </p:nvSpPr>
        <p:spPr/>
        <p:txBody>
          <a:bodyPr/>
          <a:lstStyle/>
          <a:p>
            <a:fld id="{8F495BB2-3EDF-4379-93C8-3C61C67F9C7B}" type="slidenum">
              <a:rPr lang="es-CL" smtClean="0"/>
              <a:t>51</a:t>
            </a:fld>
            <a:endParaRPr lang="es-CL"/>
          </a:p>
        </p:txBody>
      </p:sp>
    </p:spTree>
    <p:extLst>
      <p:ext uri="{BB962C8B-B14F-4D97-AF65-F5344CB8AC3E}">
        <p14:creationId xmlns:p14="http://schemas.microsoft.com/office/powerpoint/2010/main" val="79285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9569F-F3A7-09CE-CE79-91135A8B4E5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CF7E98-BCB8-FAF7-0AAF-C45122FF47D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B39A34C-3410-E2E0-1ACA-1497F7F840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D2A0303-3B0D-60CF-F783-DD8EACC84C68}"/>
              </a:ext>
            </a:extLst>
          </p:cNvPr>
          <p:cNvSpPr>
            <a:spLocks noGrp="1"/>
          </p:cNvSpPr>
          <p:nvPr>
            <p:ph type="sldNum" sz="quarter" idx="5"/>
          </p:nvPr>
        </p:nvSpPr>
        <p:spPr/>
        <p:txBody>
          <a:bodyPr/>
          <a:lstStyle/>
          <a:p>
            <a:fld id="{8F495BB2-3EDF-4379-93C8-3C61C67F9C7B}" type="slidenum">
              <a:rPr lang="es-CL" smtClean="0"/>
              <a:t>52</a:t>
            </a:fld>
            <a:endParaRPr lang="es-CL"/>
          </a:p>
        </p:txBody>
      </p:sp>
    </p:spTree>
    <p:extLst>
      <p:ext uri="{BB962C8B-B14F-4D97-AF65-F5344CB8AC3E}">
        <p14:creationId xmlns:p14="http://schemas.microsoft.com/office/powerpoint/2010/main" val="216932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678AC-7774-F9F6-F18E-59E0E33E0F3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067E74-801F-89B4-BF84-5F499A1E5EB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ABBAFF4-B71B-EE42-6A8D-8ACBB47EF2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6F16F84-A3FE-1749-F4DD-10967781B24C}"/>
              </a:ext>
            </a:extLst>
          </p:cNvPr>
          <p:cNvSpPr>
            <a:spLocks noGrp="1"/>
          </p:cNvSpPr>
          <p:nvPr>
            <p:ph type="sldNum" sz="quarter" idx="5"/>
          </p:nvPr>
        </p:nvSpPr>
        <p:spPr/>
        <p:txBody>
          <a:bodyPr/>
          <a:lstStyle/>
          <a:p>
            <a:fld id="{8F495BB2-3EDF-4379-93C8-3C61C67F9C7B}" type="slidenum">
              <a:rPr lang="es-CL" smtClean="0"/>
              <a:t>6</a:t>
            </a:fld>
            <a:endParaRPr lang="es-CL"/>
          </a:p>
        </p:txBody>
      </p:sp>
    </p:spTree>
    <p:extLst>
      <p:ext uri="{BB962C8B-B14F-4D97-AF65-F5344CB8AC3E}">
        <p14:creationId xmlns:p14="http://schemas.microsoft.com/office/powerpoint/2010/main" val="57719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92277-59D9-664B-BF74-FE25262C5FD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C4B099-0DE7-1BF2-F2FD-C8AB5AD1F5A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309CA74-C5DA-9DEA-B7E9-158C0D45B5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4150825-3DD6-8819-336E-F0B72A178004}"/>
              </a:ext>
            </a:extLst>
          </p:cNvPr>
          <p:cNvSpPr>
            <a:spLocks noGrp="1"/>
          </p:cNvSpPr>
          <p:nvPr>
            <p:ph type="sldNum" sz="quarter" idx="5"/>
          </p:nvPr>
        </p:nvSpPr>
        <p:spPr/>
        <p:txBody>
          <a:bodyPr/>
          <a:lstStyle/>
          <a:p>
            <a:fld id="{8F495BB2-3EDF-4379-93C8-3C61C67F9C7B}" type="slidenum">
              <a:rPr lang="es-CL" smtClean="0"/>
              <a:t>53</a:t>
            </a:fld>
            <a:endParaRPr lang="es-CL"/>
          </a:p>
        </p:txBody>
      </p:sp>
    </p:spTree>
    <p:extLst>
      <p:ext uri="{BB962C8B-B14F-4D97-AF65-F5344CB8AC3E}">
        <p14:creationId xmlns:p14="http://schemas.microsoft.com/office/powerpoint/2010/main" val="3254515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348AA-DD3C-4A6F-308F-8DAED600042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B65C868-7662-0C10-45AE-E5806671BC4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9A672E-94E1-592B-2FDE-06D66F9FCB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0956483-6CC5-66FA-05F7-6A7C0BADC258}"/>
              </a:ext>
            </a:extLst>
          </p:cNvPr>
          <p:cNvSpPr>
            <a:spLocks noGrp="1"/>
          </p:cNvSpPr>
          <p:nvPr>
            <p:ph type="sldNum" sz="quarter" idx="5"/>
          </p:nvPr>
        </p:nvSpPr>
        <p:spPr/>
        <p:txBody>
          <a:bodyPr/>
          <a:lstStyle/>
          <a:p>
            <a:fld id="{8F495BB2-3EDF-4379-93C8-3C61C67F9C7B}" type="slidenum">
              <a:rPr lang="es-CL" smtClean="0"/>
              <a:t>55</a:t>
            </a:fld>
            <a:endParaRPr lang="es-CL"/>
          </a:p>
        </p:txBody>
      </p:sp>
    </p:spTree>
    <p:extLst>
      <p:ext uri="{BB962C8B-B14F-4D97-AF65-F5344CB8AC3E}">
        <p14:creationId xmlns:p14="http://schemas.microsoft.com/office/powerpoint/2010/main" val="3073083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D9D43-347B-2026-C25E-9A1F415262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245D2B-6E01-1C8F-5574-E19D6270F21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06EFA4-0B87-0012-8FFF-0DB2BA0A17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E162535-E66D-DE6A-DAB6-88BC8D1643E7}"/>
              </a:ext>
            </a:extLst>
          </p:cNvPr>
          <p:cNvSpPr>
            <a:spLocks noGrp="1"/>
          </p:cNvSpPr>
          <p:nvPr>
            <p:ph type="sldNum" sz="quarter" idx="5"/>
          </p:nvPr>
        </p:nvSpPr>
        <p:spPr/>
        <p:txBody>
          <a:bodyPr/>
          <a:lstStyle/>
          <a:p>
            <a:fld id="{8F495BB2-3EDF-4379-93C8-3C61C67F9C7B}" type="slidenum">
              <a:rPr lang="es-CL" smtClean="0"/>
              <a:t>56</a:t>
            </a:fld>
            <a:endParaRPr lang="es-CL"/>
          </a:p>
        </p:txBody>
      </p:sp>
    </p:spTree>
    <p:extLst>
      <p:ext uri="{BB962C8B-B14F-4D97-AF65-F5344CB8AC3E}">
        <p14:creationId xmlns:p14="http://schemas.microsoft.com/office/powerpoint/2010/main" val="3491964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05336-29FC-0BB6-E966-4356C05C25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D338D6-1BEC-A71D-79BD-D47BF68204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C87C4B-4745-2F86-55EB-5C0A105B95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6E21DDD-B2BF-40AE-21A5-8AEF73571D85}"/>
              </a:ext>
            </a:extLst>
          </p:cNvPr>
          <p:cNvSpPr>
            <a:spLocks noGrp="1"/>
          </p:cNvSpPr>
          <p:nvPr>
            <p:ph type="sldNum" sz="quarter" idx="5"/>
          </p:nvPr>
        </p:nvSpPr>
        <p:spPr/>
        <p:txBody>
          <a:bodyPr/>
          <a:lstStyle/>
          <a:p>
            <a:fld id="{8F495BB2-3EDF-4379-93C8-3C61C67F9C7B}" type="slidenum">
              <a:rPr lang="es-CL" smtClean="0"/>
              <a:t>57</a:t>
            </a:fld>
            <a:endParaRPr lang="es-CL"/>
          </a:p>
        </p:txBody>
      </p:sp>
    </p:spTree>
    <p:extLst>
      <p:ext uri="{BB962C8B-B14F-4D97-AF65-F5344CB8AC3E}">
        <p14:creationId xmlns:p14="http://schemas.microsoft.com/office/powerpoint/2010/main" val="39039563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2058-6F2D-4DD5-78EC-59090BF91D7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3E14CAB-1A8C-0790-0B35-EF2D0011A56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5AAA5DC-802C-71FB-35CA-34138D72BC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F203AE5-BD4D-14FF-E68B-69056570AAAF}"/>
              </a:ext>
            </a:extLst>
          </p:cNvPr>
          <p:cNvSpPr>
            <a:spLocks noGrp="1"/>
          </p:cNvSpPr>
          <p:nvPr>
            <p:ph type="sldNum" sz="quarter" idx="5"/>
          </p:nvPr>
        </p:nvSpPr>
        <p:spPr/>
        <p:txBody>
          <a:bodyPr/>
          <a:lstStyle/>
          <a:p>
            <a:fld id="{8F495BB2-3EDF-4379-93C8-3C61C67F9C7B}" type="slidenum">
              <a:rPr lang="es-CL" smtClean="0"/>
              <a:t>58</a:t>
            </a:fld>
            <a:endParaRPr lang="es-CL"/>
          </a:p>
        </p:txBody>
      </p:sp>
    </p:spTree>
    <p:extLst>
      <p:ext uri="{BB962C8B-B14F-4D97-AF65-F5344CB8AC3E}">
        <p14:creationId xmlns:p14="http://schemas.microsoft.com/office/powerpoint/2010/main" val="4124230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ADC8B-86E9-5C27-7BE9-6DC7DFE2214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C99B942-69BA-D7BD-944F-E895FBC0336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5BD5FA-F9AE-EDA9-8A42-71472E4409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B4C8783-7F25-E265-E0F4-E13008FA0649}"/>
              </a:ext>
            </a:extLst>
          </p:cNvPr>
          <p:cNvSpPr>
            <a:spLocks noGrp="1"/>
          </p:cNvSpPr>
          <p:nvPr>
            <p:ph type="sldNum" sz="quarter" idx="5"/>
          </p:nvPr>
        </p:nvSpPr>
        <p:spPr/>
        <p:txBody>
          <a:bodyPr/>
          <a:lstStyle/>
          <a:p>
            <a:fld id="{8F495BB2-3EDF-4379-93C8-3C61C67F9C7B}" type="slidenum">
              <a:rPr lang="es-CL" smtClean="0"/>
              <a:t>59</a:t>
            </a:fld>
            <a:endParaRPr lang="es-CL"/>
          </a:p>
        </p:txBody>
      </p:sp>
    </p:spTree>
    <p:extLst>
      <p:ext uri="{BB962C8B-B14F-4D97-AF65-F5344CB8AC3E}">
        <p14:creationId xmlns:p14="http://schemas.microsoft.com/office/powerpoint/2010/main" val="37110842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E13E1-F628-FE38-D9CC-49D591D3224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43FEBC-7720-4275-78AE-836FC9AAB21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6E15370-BEE6-E5CA-02E5-DCC2D6465D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945F8A76-82A1-D39C-3E2B-2D8C9CDFCB00}"/>
              </a:ext>
            </a:extLst>
          </p:cNvPr>
          <p:cNvSpPr>
            <a:spLocks noGrp="1"/>
          </p:cNvSpPr>
          <p:nvPr>
            <p:ph type="sldNum" sz="quarter" idx="5"/>
          </p:nvPr>
        </p:nvSpPr>
        <p:spPr/>
        <p:txBody>
          <a:bodyPr/>
          <a:lstStyle/>
          <a:p>
            <a:fld id="{8F495BB2-3EDF-4379-93C8-3C61C67F9C7B}" type="slidenum">
              <a:rPr lang="es-CL" smtClean="0"/>
              <a:t>60</a:t>
            </a:fld>
            <a:endParaRPr lang="es-CL"/>
          </a:p>
        </p:txBody>
      </p:sp>
    </p:spTree>
    <p:extLst>
      <p:ext uri="{BB962C8B-B14F-4D97-AF65-F5344CB8AC3E}">
        <p14:creationId xmlns:p14="http://schemas.microsoft.com/office/powerpoint/2010/main" val="3968397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6578E-CE0D-6CE6-F990-F9C861DAA1E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6F570A3-DC79-984F-6797-BE9C321150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5C0FD4-BF42-108C-0EC4-D03F026200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806FDBE-A09F-E361-B187-E98A52F57C69}"/>
              </a:ext>
            </a:extLst>
          </p:cNvPr>
          <p:cNvSpPr>
            <a:spLocks noGrp="1"/>
          </p:cNvSpPr>
          <p:nvPr>
            <p:ph type="sldNum" sz="quarter" idx="5"/>
          </p:nvPr>
        </p:nvSpPr>
        <p:spPr/>
        <p:txBody>
          <a:bodyPr/>
          <a:lstStyle/>
          <a:p>
            <a:fld id="{8F495BB2-3EDF-4379-93C8-3C61C67F9C7B}" type="slidenum">
              <a:rPr lang="es-CL" smtClean="0"/>
              <a:t>61</a:t>
            </a:fld>
            <a:endParaRPr lang="es-CL"/>
          </a:p>
        </p:txBody>
      </p:sp>
    </p:spTree>
    <p:extLst>
      <p:ext uri="{BB962C8B-B14F-4D97-AF65-F5344CB8AC3E}">
        <p14:creationId xmlns:p14="http://schemas.microsoft.com/office/powerpoint/2010/main" val="1004451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9584E-2D18-176E-1F2C-E2A9887F1D9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7D9932-2398-6722-384C-A31CFF8F292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AAD5A6-B1F7-1B8E-63E6-C2DB52D1113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BED98F7-59A4-42EA-BC13-14BBF56250FD}"/>
              </a:ext>
            </a:extLst>
          </p:cNvPr>
          <p:cNvSpPr>
            <a:spLocks noGrp="1"/>
          </p:cNvSpPr>
          <p:nvPr>
            <p:ph type="sldNum" sz="quarter" idx="5"/>
          </p:nvPr>
        </p:nvSpPr>
        <p:spPr/>
        <p:txBody>
          <a:bodyPr/>
          <a:lstStyle/>
          <a:p>
            <a:fld id="{8F495BB2-3EDF-4379-93C8-3C61C67F9C7B}" type="slidenum">
              <a:rPr lang="es-CL" smtClean="0"/>
              <a:t>62</a:t>
            </a:fld>
            <a:endParaRPr lang="es-CL"/>
          </a:p>
        </p:txBody>
      </p:sp>
    </p:spTree>
    <p:extLst>
      <p:ext uri="{BB962C8B-B14F-4D97-AF65-F5344CB8AC3E}">
        <p14:creationId xmlns:p14="http://schemas.microsoft.com/office/powerpoint/2010/main" val="2424895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E90FE-853C-64F8-5DB1-8F463FF2E6D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D34F4C3-DE6A-21E4-FD9E-0B5AA94D1A9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816ACFD-6832-9492-84B0-A750D77531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FE2B8A9-E374-6B59-5C2C-98F6F7E302B5}"/>
              </a:ext>
            </a:extLst>
          </p:cNvPr>
          <p:cNvSpPr>
            <a:spLocks noGrp="1"/>
          </p:cNvSpPr>
          <p:nvPr>
            <p:ph type="sldNum" sz="quarter" idx="5"/>
          </p:nvPr>
        </p:nvSpPr>
        <p:spPr/>
        <p:txBody>
          <a:bodyPr/>
          <a:lstStyle/>
          <a:p>
            <a:fld id="{8F495BB2-3EDF-4379-93C8-3C61C67F9C7B}" type="slidenum">
              <a:rPr lang="es-CL" smtClean="0"/>
              <a:t>63</a:t>
            </a:fld>
            <a:endParaRPr lang="es-CL"/>
          </a:p>
        </p:txBody>
      </p:sp>
    </p:spTree>
    <p:extLst>
      <p:ext uri="{BB962C8B-B14F-4D97-AF65-F5344CB8AC3E}">
        <p14:creationId xmlns:p14="http://schemas.microsoft.com/office/powerpoint/2010/main" val="359868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DB6D-F7D1-ABE4-C6A2-745B68020CD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03B66D-8998-99E7-E69E-1586A3D046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95BF70-3666-7149-D9F1-ADA28468CF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C3F0672-E6B4-F72C-5F29-0AD9B9B7F2C1}"/>
              </a:ext>
            </a:extLst>
          </p:cNvPr>
          <p:cNvSpPr>
            <a:spLocks noGrp="1"/>
          </p:cNvSpPr>
          <p:nvPr>
            <p:ph type="sldNum" sz="quarter" idx="5"/>
          </p:nvPr>
        </p:nvSpPr>
        <p:spPr/>
        <p:txBody>
          <a:bodyPr/>
          <a:lstStyle/>
          <a:p>
            <a:fld id="{8F495BB2-3EDF-4379-93C8-3C61C67F9C7B}" type="slidenum">
              <a:rPr lang="es-CL" smtClean="0"/>
              <a:t>7</a:t>
            </a:fld>
            <a:endParaRPr lang="es-CL"/>
          </a:p>
        </p:txBody>
      </p:sp>
    </p:spTree>
    <p:extLst>
      <p:ext uri="{BB962C8B-B14F-4D97-AF65-F5344CB8AC3E}">
        <p14:creationId xmlns:p14="http://schemas.microsoft.com/office/powerpoint/2010/main" val="1667280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0463-2990-4177-72AD-1C9E1C5B8F4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B7D0F5D-0FB7-B0F9-B06A-87F679B1D73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CB33140-5A25-1D0E-3CC4-594AF3B32A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656FBA9-35AE-EB74-55B9-70508FD6BA49}"/>
              </a:ext>
            </a:extLst>
          </p:cNvPr>
          <p:cNvSpPr>
            <a:spLocks noGrp="1"/>
          </p:cNvSpPr>
          <p:nvPr>
            <p:ph type="sldNum" sz="quarter" idx="5"/>
          </p:nvPr>
        </p:nvSpPr>
        <p:spPr/>
        <p:txBody>
          <a:bodyPr/>
          <a:lstStyle/>
          <a:p>
            <a:fld id="{8F495BB2-3EDF-4379-93C8-3C61C67F9C7B}" type="slidenum">
              <a:rPr lang="es-CL" smtClean="0"/>
              <a:t>64</a:t>
            </a:fld>
            <a:endParaRPr lang="es-CL"/>
          </a:p>
        </p:txBody>
      </p:sp>
    </p:spTree>
    <p:extLst>
      <p:ext uri="{BB962C8B-B14F-4D97-AF65-F5344CB8AC3E}">
        <p14:creationId xmlns:p14="http://schemas.microsoft.com/office/powerpoint/2010/main" val="39961139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42638-3A0A-6304-F4D6-FBDB44D11E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610B88-0D8B-5B13-6F66-68E9CF7A4AE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C1ED60-99D4-FEE4-FAA4-E7E25F7348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323266F-CCFA-CC17-4D83-9B7C4CC50D94}"/>
              </a:ext>
            </a:extLst>
          </p:cNvPr>
          <p:cNvSpPr>
            <a:spLocks noGrp="1"/>
          </p:cNvSpPr>
          <p:nvPr>
            <p:ph type="sldNum" sz="quarter" idx="5"/>
          </p:nvPr>
        </p:nvSpPr>
        <p:spPr/>
        <p:txBody>
          <a:bodyPr/>
          <a:lstStyle/>
          <a:p>
            <a:fld id="{8F495BB2-3EDF-4379-93C8-3C61C67F9C7B}" type="slidenum">
              <a:rPr lang="es-CL" smtClean="0"/>
              <a:t>65</a:t>
            </a:fld>
            <a:endParaRPr lang="es-CL"/>
          </a:p>
        </p:txBody>
      </p:sp>
    </p:spTree>
    <p:extLst>
      <p:ext uri="{BB962C8B-B14F-4D97-AF65-F5344CB8AC3E}">
        <p14:creationId xmlns:p14="http://schemas.microsoft.com/office/powerpoint/2010/main" val="26096639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E05C2-8174-7645-423D-7C7B5277C55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00AD80-D8C3-5047-FA4E-E744996DAE5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F55E29-A0A9-1326-45DC-28E7749B53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0935CF6-353E-0749-33E4-07450CD4B42A}"/>
              </a:ext>
            </a:extLst>
          </p:cNvPr>
          <p:cNvSpPr>
            <a:spLocks noGrp="1"/>
          </p:cNvSpPr>
          <p:nvPr>
            <p:ph type="sldNum" sz="quarter" idx="5"/>
          </p:nvPr>
        </p:nvSpPr>
        <p:spPr/>
        <p:txBody>
          <a:bodyPr/>
          <a:lstStyle/>
          <a:p>
            <a:fld id="{8F495BB2-3EDF-4379-93C8-3C61C67F9C7B}" type="slidenum">
              <a:rPr lang="es-CL" smtClean="0"/>
              <a:t>66</a:t>
            </a:fld>
            <a:endParaRPr lang="es-CL"/>
          </a:p>
        </p:txBody>
      </p:sp>
    </p:spTree>
    <p:extLst>
      <p:ext uri="{BB962C8B-B14F-4D97-AF65-F5344CB8AC3E}">
        <p14:creationId xmlns:p14="http://schemas.microsoft.com/office/powerpoint/2010/main" val="479172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8463-376F-7489-B3AD-75CA8585CC4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BBBB02-0B99-E283-9D14-FA6C4294672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1CB5FF-D232-8379-F80B-7845E38E96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6F96A9A-3F6B-DBD9-439B-6A6EE127193F}"/>
              </a:ext>
            </a:extLst>
          </p:cNvPr>
          <p:cNvSpPr>
            <a:spLocks noGrp="1"/>
          </p:cNvSpPr>
          <p:nvPr>
            <p:ph type="sldNum" sz="quarter" idx="5"/>
          </p:nvPr>
        </p:nvSpPr>
        <p:spPr/>
        <p:txBody>
          <a:bodyPr/>
          <a:lstStyle/>
          <a:p>
            <a:fld id="{8F495BB2-3EDF-4379-93C8-3C61C67F9C7B}" type="slidenum">
              <a:rPr lang="es-CL" smtClean="0"/>
              <a:t>67</a:t>
            </a:fld>
            <a:endParaRPr lang="es-CL"/>
          </a:p>
        </p:txBody>
      </p:sp>
    </p:spTree>
    <p:extLst>
      <p:ext uri="{BB962C8B-B14F-4D97-AF65-F5344CB8AC3E}">
        <p14:creationId xmlns:p14="http://schemas.microsoft.com/office/powerpoint/2010/main" val="14600398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5B65C-262B-7A05-DD06-9B505BAFDE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2CAE98-9499-4170-2A12-B747E36E26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C03FD6-61DE-2920-81FB-F4E0B48EDE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CAC9F93-AEEE-7048-0D17-19C8A2DB29D5}"/>
              </a:ext>
            </a:extLst>
          </p:cNvPr>
          <p:cNvSpPr>
            <a:spLocks noGrp="1"/>
          </p:cNvSpPr>
          <p:nvPr>
            <p:ph type="sldNum" sz="quarter" idx="5"/>
          </p:nvPr>
        </p:nvSpPr>
        <p:spPr/>
        <p:txBody>
          <a:bodyPr/>
          <a:lstStyle/>
          <a:p>
            <a:fld id="{8F495BB2-3EDF-4379-93C8-3C61C67F9C7B}" type="slidenum">
              <a:rPr lang="es-CL" smtClean="0"/>
              <a:t>68</a:t>
            </a:fld>
            <a:endParaRPr lang="es-CL"/>
          </a:p>
        </p:txBody>
      </p:sp>
    </p:spTree>
    <p:extLst>
      <p:ext uri="{BB962C8B-B14F-4D97-AF65-F5344CB8AC3E}">
        <p14:creationId xmlns:p14="http://schemas.microsoft.com/office/powerpoint/2010/main" val="2897064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8F642-A4A7-4FBF-003E-F830DE9C11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859869-91B4-1579-53A8-20DC1036370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740821-04AE-FF8C-65CA-844FF4AC65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3F9D096-1CC4-C436-52C2-F983E66601B3}"/>
              </a:ext>
            </a:extLst>
          </p:cNvPr>
          <p:cNvSpPr>
            <a:spLocks noGrp="1"/>
          </p:cNvSpPr>
          <p:nvPr>
            <p:ph type="sldNum" sz="quarter" idx="5"/>
          </p:nvPr>
        </p:nvSpPr>
        <p:spPr/>
        <p:txBody>
          <a:bodyPr/>
          <a:lstStyle/>
          <a:p>
            <a:fld id="{8F495BB2-3EDF-4379-93C8-3C61C67F9C7B}" type="slidenum">
              <a:rPr lang="es-CL" smtClean="0"/>
              <a:t>69</a:t>
            </a:fld>
            <a:endParaRPr lang="es-CL"/>
          </a:p>
        </p:txBody>
      </p:sp>
    </p:spTree>
    <p:extLst>
      <p:ext uri="{BB962C8B-B14F-4D97-AF65-F5344CB8AC3E}">
        <p14:creationId xmlns:p14="http://schemas.microsoft.com/office/powerpoint/2010/main" val="35143010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95C98-4AE1-2A48-F15E-C7C5073F245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B27475-66A5-EC43-A255-BEC46443BC5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172B2D8-4BEA-D860-4E38-CF2F4A12D3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DEC759C-B334-1C4B-2B68-CA597746972E}"/>
              </a:ext>
            </a:extLst>
          </p:cNvPr>
          <p:cNvSpPr>
            <a:spLocks noGrp="1"/>
          </p:cNvSpPr>
          <p:nvPr>
            <p:ph type="sldNum" sz="quarter" idx="5"/>
          </p:nvPr>
        </p:nvSpPr>
        <p:spPr/>
        <p:txBody>
          <a:bodyPr/>
          <a:lstStyle/>
          <a:p>
            <a:fld id="{8F495BB2-3EDF-4379-93C8-3C61C67F9C7B}" type="slidenum">
              <a:rPr lang="es-CL" smtClean="0"/>
              <a:t>70</a:t>
            </a:fld>
            <a:endParaRPr lang="es-CL"/>
          </a:p>
        </p:txBody>
      </p:sp>
    </p:spTree>
    <p:extLst>
      <p:ext uri="{BB962C8B-B14F-4D97-AF65-F5344CB8AC3E}">
        <p14:creationId xmlns:p14="http://schemas.microsoft.com/office/powerpoint/2010/main" val="549290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BCA38-B97B-F222-3319-7465A2869EC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81FEB6A-3663-412A-6D8D-EDFDFBFDCC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F4AF3E-9867-317F-E4B9-E5B6A6FC10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1ABFAA6-6F51-4F99-7C4E-851228136E4D}"/>
              </a:ext>
            </a:extLst>
          </p:cNvPr>
          <p:cNvSpPr>
            <a:spLocks noGrp="1"/>
          </p:cNvSpPr>
          <p:nvPr>
            <p:ph type="sldNum" sz="quarter" idx="5"/>
          </p:nvPr>
        </p:nvSpPr>
        <p:spPr/>
        <p:txBody>
          <a:bodyPr/>
          <a:lstStyle/>
          <a:p>
            <a:fld id="{8F495BB2-3EDF-4379-93C8-3C61C67F9C7B}" type="slidenum">
              <a:rPr lang="es-CL" smtClean="0"/>
              <a:t>71</a:t>
            </a:fld>
            <a:endParaRPr lang="es-CL"/>
          </a:p>
        </p:txBody>
      </p:sp>
    </p:spTree>
    <p:extLst>
      <p:ext uri="{BB962C8B-B14F-4D97-AF65-F5344CB8AC3E}">
        <p14:creationId xmlns:p14="http://schemas.microsoft.com/office/powerpoint/2010/main" val="36528656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636A2-407E-2F05-FD2D-DF33B5BCD8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576564-8655-8F3C-A679-B0671A4833D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49947E-67E7-AFC7-5B94-DFE7235EF5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0D712E6-2AA6-B2D8-0470-C68BD8C91EF8}"/>
              </a:ext>
            </a:extLst>
          </p:cNvPr>
          <p:cNvSpPr>
            <a:spLocks noGrp="1"/>
          </p:cNvSpPr>
          <p:nvPr>
            <p:ph type="sldNum" sz="quarter" idx="5"/>
          </p:nvPr>
        </p:nvSpPr>
        <p:spPr/>
        <p:txBody>
          <a:bodyPr/>
          <a:lstStyle/>
          <a:p>
            <a:fld id="{8F495BB2-3EDF-4379-93C8-3C61C67F9C7B}" type="slidenum">
              <a:rPr lang="es-CL" smtClean="0"/>
              <a:t>72</a:t>
            </a:fld>
            <a:endParaRPr lang="es-CL"/>
          </a:p>
        </p:txBody>
      </p:sp>
    </p:spTree>
    <p:extLst>
      <p:ext uri="{BB962C8B-B14F-4D97-AF65-F5344CB8AC3E}">
        <p14:creationId xmlns:p14="http://schemas.microsoft.com/office/powerpoint/2010/main" val="4117701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131F6-0A65-AB15-D5F0-5EF535B905B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9E612D5-D3B5-2DAE-2CB6-FE71941A594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8F7F8C1-6F34-D40C-F44F-C4009EBA03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3465978-57A0-1345-2A4E-372CFB5396B2}"/>
              </a:ext>
            </a:extLst>
          </p:cNvPr>
          <p:cNvSpPr>
            <a:spLocks noGrp="1"/>
          </p:cNvSpPr>
          <p:nvPr>
            <p:ph type="sldNum" sz="quarter" idx="5"/>
          </p:nvPr>
        </p:nvSpPr>
        <p:spPr/>
        <p:txBody>
          <a:bodyPr/>
          <a:lstStyle/>
          <a:p>
            <a:fld id="{8F495BB2-3EDF-4379-93C8-3C61C67F9C7B}" type="slidenum">
              <a:rPr lang="es-CL" smtClean="0"/>
              <a:t>73</a:t>
            </a:fld>
            <a:endParaRPr lang="es-CL"/>
          </a:p>
        </p:txBody>
      </p:sp>
    </p:spTree>
    <p:extLst>
      <p:ext uri="{BB962C8B-B14F-4D97-AF65-F5344CB8AC3E}">
        <p14:creationId xmlns:p14="http://schemas.microsoft.com/office/powerpoint/2010/main" val="1664687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A70AE-12B3-D432-C82B-5BC3F7BA0E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0E3FE41-1069-4902-C6F6-1CB3CD74702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C34B4D-7091-0DC4-755F-324F092639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F132443-E0E4-B515-EC03-CDEA4D9BD3EF}"/>
              </a:ext>
            </a:extLst>
          </p:cNvPr>
          <p:cNvSpPr>
            <a:spLocks noGrp="1"/>
          </p:cNvSpPr>
          <p:nvPr>
            <p:ph type="sldNum" sz="quarter" idx="5"/>
          </p:nvPr>
        </p:nvSpPr>
        <p:spPr/>
        <p:txBody>
          <a:bodyPr/>
          <a:lstStyle/>
          <a:p>
            <a:fld id="{8F495BB2-3EDF-4379-93C8-3C61C67F9C7B}" type="slidenum">
              <a:rPr lang="es-CL" smtClean="0"/>
              <a:t>8</a:t>
            </a:fld>
            <a:endParaRPr lang="es-CL"/>
          </a:p>
        </p:txBody>
      </p:sp>
    </p:spTree>
    <p:extLst>
      <p:ext uri="{BB962C8B-B14F-4D97-AF65-F5344CB8AC3E}">
        <p14:creationId xmlns:p14="http://schemas.microsoft.com/office/powerpoint/2010/main" val="22696372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97013-5A1B-2334-56C5-2456EF16EB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E0AF8B-D16D-F234-B53C-13A8B6049DC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BFCD52-D358-351F-31A1-A61FD9D601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3C9ABCF-4234-2EC7-E6BA-2CC760FCC316}"/>
              </a:ext>
            </a:extLst>
          </p:cNvPr>
          <p:cNvSpPr>
            <a:spLocks noGrp="1"/>
          </p:cNvSpPr>
          <p:nvPr>
            <p:ph type="sldNum" sz="quarter" idx="5"/>
          </p:nvPr>
        </p:nvSpPr>
        <p:spPr/>
        <p:txBody>
          <a:bodyPr/>
          <a:lstStyle/>
          <a:p>
            <a:fld id="{8F495BB2-3EDF-4379-93C8-3C61C67F9C7B}" type="slidenum">
              <a:rPr lang="es-CL" smtClean="0"/>
              <a:t>74</a:t>
            </a:fld>
            <a:endParaRPr lang="es-CL"/>
          </a:p>
        </p:txBody>
      </p:sp>
    </p:spTree>
    <p:extLst>
      <p:ext uri="{BB962C8B-B14F-4D97-AF65-F5344CB8AC3E}">
        <p14:creationId xmlns:p14="http://schemas.microsoft.com/office/powerpoint/2010/main" val="15793786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0DCF4-BECB-B2BF-7E4E-E28173CD28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23BF793-2336-C9C8-08DD-F4B4A4ACD66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5FCFD4E-4C53-A720-00C4-086223BE6D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8C1A96D-7D0B-65E0-0BED-9D56D53E894A}"/>
              </a:ext>
            </a:extLst>
          </p:cNvPr>
          <p:cNvSpPr>
            <a:spLocks noGrp="1"/>
          </p:cNvSpPr>
          <p:nvPr>
            <p:ph type="sldNum" sz="quarter" idx="5"/>
          </p:nvPr>
        </p:nvSpPr>
        <p:spPr/>
        <p:txBody>
          <a:bodyPr/>
          <a:lstStyle/>
          <a:p>
            <a:fld id="{8F495BB2-3EDF-4379-93C8-3C61C67F9C7B}" type="slidenum">
              <a:rPr lang="es-CL" smtClean="0"/>
              <a:t>75</a:t>
            </a:fld>
            <a:endParaRPr lang="es-CL"/>
          </a:p>
        </p:txBody>
      </p:sp>
    </p:spTree>
    <p:extLst>
      <p:ext uri="{BB962C8B-B14F-4D97-AF65-F5344CB8AC3E}">
        <p14:creationId xmlns:p14="http://schemas.microsoft.com/office/powerpoint/2010/main" val="1854562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3F61C-7353-768C-7333-72A0AC68296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1054B11-2516-8306-E2C1-39DC91983CC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54EDE6-B031-C170-17C0-7C4DC69335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5F5A8E5-5F65-DDAA-CB87-8A6E6ED31B3B}"/>
              </a:ext>
            </a:extLst>
          </p:cNvPr>
          <p:cNvSpPr>
            <a:spLocks noGrp="1"/>
          </p:cNvSpPr>
          <p:nvPr>
            <p:ph type="sldNum" sz="quarter" idx="5"/>
          </p:nvPr>
        </p:nvSpPr>
        <p:spPr/>
        <p:txBody>
          <a:bodyPr/>
          <a:lstStyle/>
          <a:p>
            <a:fld id="{8F495BB2-3EDF-4379-93C8-3C61C67F9C7B}" type="slidenum">
              <a:rPr lang="es-CL" smtClean="0"/>
              <a:t>76</a:t>
            </a:fld>
            <a:endParaRPr lang="es-CL"/>
          </a:p>
        </p:txBody>
      </p:sp>
    </p:spTree>
    <p:extLst>
      <p:ext uri="{BB962C8B-B14F-4D97-AF65-F5344CB8AC3E}">
        <p14:creationId xmlns:p14="http://schemas.microsoft.com/office/powerpoint/2010/main" val="566934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93A49-0FF5-6CCE-3D2D-B46BF43063F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D377D9E-917F-0ADC-4F53-5D87197586C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20B2A8-0475-CEA6-A7A4-436567F720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D4A3B75-643B-B8A4-59E4-690A2DF10618}"/>
              </a:ext>
            </a:extLst>
          </p:cNvPr>
          <p:cNvSpPr>
            <a:spLocks noGrp="1"/>
          </p:cNvSpPr>
          <p:nvPr>
            <p:ph type="sldNum" sz="quarter" idx="5"/>
          </p:nvPr>
        </p:nvSpPr>
        <p:spPr/>
        <p:txBody>
          <a:bodyPr/>
          <a:lstStyle/>
          <a:p>
            <a:fld id="{8F495BB2-3EDF-4379-93C8-3C61C67F9C7B}" type="slidenum">
              <a:rPr lang="es-CL" smtClean="0"/>
              <a:t>77</a:t>
            </a:fld>
            <a:endParaRPr lang="es-CL"/>
          </a:p>
        </p:txBody>
      </p:sp>
    </p:spTree>
    <p:extLst>
      <p:ext uri="{BB962C8B-B14F-4D97-AF65-F5344CB8AC3E}">
        <p14:creationId xmlns:p14="http://schemas.microsoft.com/office/powerpoint/2010/main" val="30413019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0A35C-E442-EB43-9A70-35F905A5C51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2E269BC-EFEF-46A6-1EDD-D0DB292D0C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65F6C7-47F0-55DD-ECD4-ED0122A5F3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34922B3-371F-DD8B-F736-F32EB9D0C671}"/>
              </a:ext>
            </a:extLst>
          </p:cNvPr>
          <p:cNvSpPr>
            <a:spLocks noGrp="1"/>
          </p:cNvSpPr>
          <p:nvPr>
            <p:ph type="sldNum" sz="quarter" idx="5"/>
          </p:nvPr>
        </p:nvSpPr>
        <p:spPr/>
        <p:txBody>
          <a:bodyPr/>
          <a:lstStyle/>
          <a:p>
            <a:fld id="{8F495BB2-3EDF-4379-93C8-3C61C67F9C7B}" type="slidenum">
              <a:rPr lang="es-CL" smtClean="0"/>
              <a:t>78</a:t>
            </a:fld>
            <a:endParaRPr lang="es-CL"/>
          </a:p>
        </p:txBody>
      </p:sp>
    </p:spTree>
    <p:extLst>
      <p:ext uri="{BB962C8B-B14F-4D97-AF65-F5344CB8AC3E}">
        <p14:creationId xmlns:p14="http://schemas.microsoft.com/office/powerpoint/2010/main" val="37940126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FA3DE-B629-2FE3-E602-1E4EB8E04CA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63E826D-6FB6-6630-97A5-4CA9FCDF544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791CDD4-E67C-9C6C-FBE2-2C91182623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06194D1A-16C8-57A5-B0D2-C521594B115E}"/>
              </a:ext>
            </a:extLst>
          </p:cNvPr>
          <p:cNvSpPr>
            <a:spLocks noGrp="1"/>
          </p:cNvSpPr>
          <p:nvPr>
            <p:ph type="sldNum" sz="quarter" idx="5"/>
          </p:nvPr>
        </p:nvSpPr>
        <p:spPr/>
        <p:txBody>
          <a:bodyPr/>
          <a:lstStyle/>
          <a:p>
            <a:fld id="{8F495BB2-3EDF-4379-93C8-3C61C67F9C7B}" type="slidenum">
              <a:rPr lang="es-CL" smtClean="0"/>
              <a:t>79</a:t>
            </a:fld>
            <a:endParaRPr lang="es-CL"/>
          </a:p>
        </p:txBody>
      </p:sp>
    </p:spTree>
    <p:extLst>
      <p:ext uri="{BB962C8B-B14F-4D97-AF65-F5344CB8AC3E}">
        <p14:creationId xmlns:p14="http://schemas.microsoft.com/office/powerpoint/2010/main" val="24910347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79BF2-ECE6-A1C2-16C9-47EAFE19292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6379A82-0423-25B6-E960-6326466927D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FEF69E9-8C06-95F2-4848-62911E66F8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E635EE2-99A5-7B56-2168-D720BE2BC394}"/>
              </a:ext>
            </a:extLst>
          </p:cNvPr>
          <p:cNvSpPr>
            <a:spLocks noGrp="1"/>
          </p:cNvSpPr>
          <p:nvPr>
            <p:ph type="sldNum" sz="quarter" idx="5"/>
          </p:nvPr>
        </p:nvSpPr>
        <p:spPr/>
        <p:txBody>
          <a:bodyPr/>
          <a:lstStyle/>
          <a:p>
            <a:fld id="{8F495BB2-3EDF-4379-93C8-3C61C67F9C7B}" type="slidenum">
              <a:rPr lang="es-CL" smtClean="0"/>
              <a:t>80</a:t>
            </a:fld>
            <a:endParaRPr lang="es-CL"/>
          </a:p>
        </p:txBody>
      </p:sp>
    </p:spTree>
    <p:extLst>
      <p:ext uri="{BB962C8B-B14F-4D97-AF65-F5344CB8AC3E}">
        <p14:creationId xmlns:p14="http://schemas.microsoft.com/office/powerpoint/2010/main" val="28931702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034DB-E684-D422-44DA-72275DC9D3E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B87EFF5-D7C8-AC1B-B99E-4BB49368D8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C50AB7-7B0A-001A-6E96-C4841DB409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27FD76E-8C23-1582-38AB-23376B31508D}"/>
              </a:ext>
            </a:extLst>
          </p:cNvPr>
          <p:cNvSpPr>
            <a:spLocks noGrp="1"/>
          </p:cNvSpPr>
          <p:nvPr>
            <p:ph type="sldNum" sz="quarter" idx="5"/>
          </p:nvPr>
        </p:nvSpPr>
        <p:spPr/>
        <p:txBody>
          <a:bodyPr/>
          <a:lstStyle/>
          <a:p>
            <a:fld id="{8F495BB2-3EDF-4379-93C8-3C61C67F9C7B}" type="slidenum">
              <a:rPr lang="es-CL" smtClean="0"/>
              <a:t>81</a:t>
            </a:fld>
            <a:endParaRPr lang="es-CL"/>
          </a:p>
        </p:txBody>
      </p:sp>
    </p:spTree>
    <p:extLst>
      <p:ext uri="{BB962C8B-B14F-4D97-AF65-F5344CB8AC3E}">
        <p14:creationId xmlns:p14="http://schemas.microsoft.com/office/powerpoint/2010/main" val="14875620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271BE-98F6-7848-88C7-6234E289D24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34A313-603E-79AA-272B-F3A828FC0E0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A448784-C46E-3A1A-CD89-025D64E08E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F703A72-E727-0C10-12D9-6B5CC58AEB0F}"/>
              </a:ext>
            </a:extLst>
          </p:cNvPr>
          <p:cNvSpPr>
            <a:spLocks noGrp="1"/>
          </p:cNvSpPr>
          <p:nvPr>
            <p:ph type="sldNum" sz="quarter" idx="5"/>
          </p:nvPr>
        </p:nvSpPr>
        <p:spPr/>
        <p:txBody>
          <a:bodyPr/>
          <a:lstStyle/>
          <a:p>
            <a:fld id="{8F495BB2-3EDF-4379-93C8-3C61C67F9C7B}" type="slidenum">
              <a:rPr lang="es-CL" smtClean="0"/>
              <a:t>82</a:t>
            </a:fld>
            <a:endParaRPr lang="es-CL"/>
          </a:p>
        </p:txBody>
      </p:sp>
    </p:spTree>
    <p:extLst>
      <p:ext uri="{BB962C8B-B14F-4D97-AF65-F5344CB8AC3E}">
        <p14:creationId xmlns:p14="http://schemas.microsoft.com/office/powerpoint/2010/main" val="23016846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0C2CA-ACE4-6A81-3114-7661757CC6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89F08D1-FEAE-5185-7F49-A922590F27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39A434F-115B-98C4-1878-FD7BB0A57D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F3923FC-7379-AD1C-13F8-6E581F58FB44}"/>
              </a:ext>
            </a:extLst>
          </p:cNvPr>
          <p:cNvSpPr>
            <a:spLocks noGrp="1"/>
          </p:cNvSpPr>
          <p:nvPr>
            <p:ph type="sldNum" sz="quarter" idx="5"/>
          </p:nvPr>
        </p:nvSpPr>
        <p:spPr/>
        <p:txBody>
          <a:bodyPr/>
          <a:lstStyle/>
          <a:p>
            <a:fld id="{8F495BB2-3EDF-4379-93C8-3C61C67F9C7B}" type="slidenum">
              <a:rPr lang="es-CL" smtClean="0"/>
              <a:t>83</a:t>
            </a:fld>
            <a:endParaRPr lang="es-CL"/>
          </a:p>
        </p:txBody>
      </p:sp>
    </p:spTree>
    <p:extLst>
      <p:ext uri="{BB962C8B-B14F-4D97-AF65-F5344CB8AC3E}">
        <p14:creationId xmlns:p14="http://schemas.microsoft.com/office/powerpoint/2010/main" val="191041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104A4-350A-BF90-9844-602C27CF60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7025E9-D499-DFB5-614A-3D61024450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51FB72A-9499-3547-1131-B1DAB5CDFA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2A912B1-23C0-A7CE-5ABE-95E6C1262478}"/>
              </a:ext>
            </a:extLst>
          </p:cNvPr>
          <p:cNvSpPr>
            <a:spLocks noGrp="1"/>
          </p:cNvSpPr>
          <p:nvPr>
            <p:ph type="sldNum" sz="quarter" idx="5"/>
          </p:nvPr>
        </p:nvSpPr>
        <p:spPr/>
        <p:txBody>
          <a:bodyPr/>
          <a:lstStyle/>
          <a:p>
            <a:fld id="{8F495BB2-3EDF-4379-93C8-3C61C67F9C7B}" type="slidenum">
              <a:rPr lang="es-CL" smtClean="0"/>
              <a:t>9</a:t>
            </a:fld>
            <a:endParaRPr lang="es-CL"/>
          </a:p>
        </p:txBody>
      </p:sp>
    </p:spTree>
    <p:extLst>
      <p:ext uri="{BB962C8B-B14F-4D97-AF65-F5344CB8AC3E}">
        <p14:creationId xmlns:p14="http://schemas.microsoft.com/office/powerpoint/2010/main" val="7022933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06528-90C8-A6C4-8CCA-BB0B19822DF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4631E5-1ABA-721A-350A-288DB6A087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F1CA1A-20FA-1059-84B5-F5BB027BF5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F5AF22A-09EB-48A9-3693-6299D7FAC3F8}"/>
              </a:ext>
            </a:extLst>
          </p:cNvPr>
          <p:cNvSpPr>
            <a:spLocks noGrp="1"/>
          </p:cNvSpPr>
          <p:nvPr>
            <p:ph type="sldNum" sz="quarter" idx="5"/>
          </p:nvPr>
        </p:nvSpPr>
        <p:spPr/>
        <p:txBody>
          <a:bodyPr/>
          <a:lstStyle/>
          <a:p>
            <a:fld id="{8F495BB2-3EDF-4379-93C8-3C61C67F9C7B}" type="slidenum">
              <a:rPr lang="es-CL" smtClean="0"/>
              <a:t>84</a:t>
            </a:fld>
            <a:endParaRPr lang="es-CL"/>
          </a:p>
        </p:txBody>
      </p:sp>
    </p:spTree>
    <p:extLst>
      <p:ext uri="{BB962C8B-B14F-4D97-AF65-F5344CB8AC3E}">
        <p14:creationId xmlns:p14="http://schemas.microsoft.com/office/powerpoint/2010/main" val="18026207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27503-0867-E8D0-32CB-6413FA5C5C0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F47D55-8312-A3B6-C1F9-517D6BDA8C6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D3E9D02-AF2E-D210-6F30-A5C0195443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40EE37C-48BD-E9D7-3691-E338C25EF477}"/>
              </a:ext>
            </a:extLst>
          </p:cNvPr>
          <p:cNvSpPr>
            <a:spLocks noGrp="1"/>
          </p:cNvSpPr>
          <p:nvPr>
            <p:ph type="sldNum" sz="quarter" idx="5"/>
          </p:nvPr>
        </p:nvSpPr>
        <p:spPr/>
        <p:txBody>
          <a:bodyPr/>
          <a:lstStyle/>
          <a:p>
            <a:fld id="{8F495BB2-3EDF-4379-93C8-3C61C67F9C7B}" type="slidenum">
              <a:rPr lang="es-CL" smtClean="0"/>
              <a:t>85</a:t>
            </a:fld>
            <a:endParaRPr lang="es-CL"/>
          </a:p>
        </p:txBody>
      </p:sp>
    </p:spTree>
    <p:extLst>
      <p:ext uri="{BB962C8B-B14F-4D97-AF65-F5344CB8AC3E}">
        <p14:creationId xmlns:p14="http://schemas.microsoft.com/office/powerpoint/2010/main" val="20541756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43D85-569B-EF76-B6F4-95C4382D1FD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46E16A-2D81-71F4-6A0D-6B765F77B6A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844DA3-D1EC-6479-C312-03D8574A83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38DD194-7F8B-68DA-F66C-6E5EAE93F496}"/>
              </a:ext>
            </a:extLst>
          </p:cNvPr>
          <p:cNvSpPr>
            <a:spLocks noGrp="1"/>
          </p:cNvSpPr>
          <p:nvPr>
            <p:ph type="sldNum" sz="quarter" idx="5"/>
          </p:nvPr>
        </p:nvSpPr>
        <p:spPr/>
        <p:txBody>
          <a:bodyPr/>
          <a:lstStyle/>
          <a:p>
            <a:fld id="{8F495BB2-3EDF-4379-93C8-3C61C67F9C7B}" type="slidenum">
              <a:rPr lang="es-CL" smtClean="0"/>
              <a:t>86</a:t>
            </a:fld>
            <a:endParaRPr lang="es-CL"/>
          </a:p>
        </p:txBody>
      </p:sp>
    </p:spTree>
    <p:extLst>
      <p:ext uri="{BB962C8B-B14F-4D97-AF65-F5344CB8AC3E}">
        <p14:creationId xmlns:p14="http://schemas.microsoft.com/office/powerpoint/2010/main" val="10254208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39E88-4810-8BE5-65DB-A21D998F1C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0E69A00-03FA-89EE-1BD7-9D25EBFB185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2A26AFB-2054-F9B7-F754-2BD7CA5AA5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69A16A4-BBCC-C7AD-BCC7-F7BC6700E27F}"/>
              </a:ext>
            </a:extLst>
          </p:cNvPr>
          <p:cNvSpPr>
            <a:spLocks noGrp="1"/>
          </p:cNvSpPr>
          <p:nvPr>
            <p:ph type="sldNum" sz="quarter" idx="5"/>
          </p:nvPr>
        </p:nvSpPr>
        <p:spPr/>
        <p:txBody>
          <a:bodyPr/>
          <a:lstStyle/>
          <a:p>
            <a:fld id="{8F495BB2-3EDF-4379-93C8-3C61C67F9C7B}" type="slidenum">
              <a:rPr lang="es-CL" smtClean="0"/>
              <a:t>87</a:t>
            </a:fld>
            <a:endParaRPr lang="es-CL"/>
          </a:p>
        </p:txBody>
      </p:sp>
    </p:spTree>
    <p:extLst>
      <p:ext uri="{BB962C8B-B14F-4D97-AF65-F5344CB8AC3E}">
        <p14:creationId xmlns:p14="http://schemas.microsoft.com/office/powerpoint/2010/main" val="19611233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FE386-17F5-29C9-0A75-EA400CA165E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E2B0571-E0C4-4BB5-C8D4-ADCAB6963CB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EF35B1F-01B1-D644-92BD-7D4D17ECD9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7CA9EB0-FB30-F03C-BB65-EFBABACA9191}"/>
              </a:ext>
            </a:extLst>
          </p:cNvPr>
          <p:cNvSpPr>
            <a:spLocks noGrp="1"/>
          </p:cNvSpPr>
          <p:nvPr>
            <p:ph type="sldNum" sz="quarter" idx="5"/>
          </p:nvPr>
        </p:nvSpPr>
        <p:spPr/>
        <p:txBody>
          <a:bodyPr/>
          <a:lstStyle/>
          <a:p>
            <a:fld id="{8F495BB2-3EDF-4379-93C8-3C61C67F9C7B}" type="slidenum">
              <a:rPr lang="es-CL" smtClean="0"/>
              <a:t>88</a:t>
            </a:fld>
            <a:endParaRPr lang="es-CL"/>
          </a:p>
        </p:txBody>
      </p:sp>
    </p:spTree>
    <p:extLst>
      <p:ext uri="{BB962C8B-B14F-4D97-AF65-F5344CB8AC3E}">
        <p14:creationId xmlns:p14="http://schemas.microsoft.com/office/powerpoint/2010/main" val="17400540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43CB4-9E60-3AB9-F386-E51ABC6D71C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745D94-DAE5-CBC6-3910-4AF945A9789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5C8A12-DAAF-9F62-7D6F-97B4D99541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D409827-D166-1070-C76F-D1EF33CE54DD}"/>
              </a:ext>
            </a:extLst>
          </p:cNvPr>
          <p:cNvSpPr>
            <a:spLocks noGrp="1"/>
          </p:cNvSpPr>
          <p:nvPr>
            <p:ph type="sldNum" sz="quarter" idx="5"/>
          </p:nvPr>
        </p:nvSpPr>
        <p:spPr/>
        <p:txBody>
          <a:bodyPr/>
          <a:lstStyle/>
          <a:p>
            <a:fld id="{8F495BB2-3EDF-4379-93C8-3C61C67F9C7B}" type="slidenum">
              <a:rPr lang="es-CL" smtClean="0"/>
              <a:t>89</a:t>
            </a:fld>
            <a:endParaRPr lang="es-CL"/>
          </a:p>
        </p:txBody>
      </p:sp>
    </p:spTree>
    <p:extLst>
      <p:ext uri="{BB962C8B-B14F-4D97-AF65-F5344CB8AC3E}">
        <p14:creationId xmlns:p14="http://schemas.microsoft.com/office/powerpoint/2010/main" val="16626682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95DA0-C634-39EA-F5D8-EAA67C73B8C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4A05C6-E0B6-C413-7B97-8CAB5C9D23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728012-FFFF-7249-2548-195EDCACEC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5D16F87-F299-F332-2011-D287CA94182B}"/>
              </a:ext>
            </a:extLst>
          </p:cNvPr>
          <p:cNvSpPr>
            <a:spLocks noGrp="1"/>
          </p:cNvSpPr>
          <p:nvPr>
            <p:ph type="sldNum" sz="quarter" idx="5"/>
          </p:nvPr>
        </p:nvSpPr>
        <p:spPr/>
        <p:txBody>
          <a:bodyPr/>
          <a:lstStyle/>
          <a:p>
            <a:fld id="{8F495BB2-3EDF-4379-93C8-3C61C67F9C7B}" type="slidenum">
              <a:rPr lang="es-CL" smtClean="0"/>
              <a:t>90</a:t>
            </a:fld>
            <a:endParaRPr lang="es-CL"/>
          </a:p>
        </p:txBody>
      </p:sp>
    </p:spTree>
    <p:extLst>
      <p:ext uri="{BB962C8B-B14F-4D97-AF65-F5344CB8AC3E}">
        <p14:creationId xmlns:p14="http://schemas.microsoft.com/office/powerpoint/2010/main" val="26907490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FA177-FB89-216F-E509-5E02EC3729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13AA009-4A79-4EA7-8641-695B70F815B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0B45C2-FC59-722B-6E26-17F7E3D289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2FE6AFC-0BBA-DC2D-A97C-09AB42D25A9B}"/>
              </a:ext>
            </a:extLst>
          </p:cNvPr>
          <p:cNvSpPr>
            <a:spLocks noGrp="1"/>
          </p:cNvSpPr>
          <p:nvPr>
            <p:ph type="sldNum" sz="quarter" idx="5"/>
          </p:nvPr>
        </p:nvSpPr>
        <p:spPr/>
        <p:txBody>
          <a:bodyPr/>
          <a:lstStyle/>
          <a:p>
            <a:fld id="{8F495BB2-3EDF-4379-93C8-3C61C67F9C7B}" type="slidenum">
              <a:rPr lang="es-CL" smtClean="0"/>
              <a:t>91</a:t>
            </a:fld>
            <a:endParaRPr lang="es-CL"/>
          </a:p>
        </p:txBody>
      </p:sp>
    </p:spTree>
    <p:extLst>
      <p:ext uri="{BB962C8B-B14F-4D97-AF65-F5344CB8AC3E}">
        <p14:creationId xmlns:p14="http://schemas.microsoft.com/office/powerpoint/2010/main" val="20080387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08034-AD63-EDC0-8495-5F820491B6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13958A5-DECC-EC05-F8D1-2BDC3D7A863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A77139-F8F9-3FB8-AFA8-B78D506852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3026848-586C-4738-734C-4278FBF24A67}"/>
              </a:ext>
            </a:extLst>
          </p:cNvPr>
          <p:cNvSpPr>
            <a:spLocks noGrp="1"/>
          </p:cNvSpPr>
          <p:nvPr>
            <p:ph type="sldNum" sz="quarter" idx="5"/>
          </p:nvPr>
        </p:nvSpPr>
        <p:spPr/>
        <p:txBody>
          <a:bodyPr/>
          <a:lstStyle/>
          <a:p>
            <a:fld id="{8F495BB2-3EDF-4379-93C8-3C61C67F9C7B}" type="slidenum">
              <a:rPr lang="es-CL" smtClean="0"/>
              <a:t>92</a:t>
            </a:fld>
            <a:endParaRPr lang="es-CL"/>
          </a:p>
        </p:txBody>
      </p:sp>
    </p:spTree>
    <p:extLst>
      <p:ext uri="{BB962C8B-B14F-4D97-AF65-F5344CB8AC3E}">
        <p14:creationId xmlns:p14="http://schemas.microsoft.com/office/powerpoint/2010/main" val="197274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9E172-065D-349A-F82A-EFFE8E6C99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D3AD95-CF2D-009B-5035-969E771427B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3032D0E-3ACB-0183-1E97-E777027FED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F4650B8-42F4-192E-24A7-FC16F736830F}"/>
              </a:ext>
            </a:extLst>
          </p:cNvPr>
          <p:cNvSpPr>
            <a:spLocks noGrp="1"/>
          </p:cNvSpPr>
          <p:nvPr>
            <p:ph type="sldNum" sz="quarter" idx="5"/>
          </p:nvPr>
        </p:nvSpPr>
        <p:spPr/>
        <p:txBody>
          <a:bodyPr/>
          <a:lstStyle/>
          <a:p>
            <a:fld id="{8F495BB2-3EDF-4379-93C8-3C61C67F9C7B}" type="slidenum">
              <a:rPr lang="es-CL" smtClean="0"/>
              <a:t>93</a:t>
            </a:fld>
            <a:endParaRPr lang="es-CL"/>
          </a:p>
        </p:txBody>
      </p:sp>
    </p:spTree>
    <p:extLst>
      <p:ext uri="{BB962C8B-B14F-4D97-AF65-F5344CB8AC3E}">
        <p14:creationId xmlns:p14="http://schemas.microsoft.com/office/powerpoint/2010/main" val="74952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088A9-605E-F5B5-7E6A-C4E1653FBA7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614FEC-27C8-0E3F-ED12-320A036FC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AFF0494-C01D-BF0F-7C03-CA7A115C77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81BC7CA1-B408-8F52-4F6B-92A372C3C78D}"/>
              </a:ext>
            </a:extLst>
          </p:cNvPr>
          <p:cNvSpPr>
            <a:spLocks noGrp="1"/>
          </p:cNvSpPr>
          <p:nvPr>
            <p:ph type="sldNum" sz="quarter" idx="5"/>
          </p:nvPr>
        </p:nvSpPr>
        <p:spPr/>
        <p:txBody>
          <a:bodyPr/>
          <a:lstStyle/>
          <a:p>
            <a:fld id="{8F495BB2-3EDF-4379-93C8-3C61C67F9C7B}" type="slidenum">
              <a:rPr lang="es-CL" smtClean="0"/>
              <a:t>10</a:t>
            </a:fld>
            <a:endParaRPr lang="es-CL"/>
          </a:p>
        </p:txBody>
      </p:sp>
    </p:spTree>
    <p:extLst>
      <p:ext uri="{BB962C8B-B14F-4D97-AF65-F5344CB8AC3E}">
        <p14:creationId xmlns:p14="http://schemas.microsoft.com/office/powerpoint/2010/main" val="22082368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CB524-423E-8A51-3531-6B7275BD7A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F40986-735B-C409-B95D-FD06D6F72AF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880027-C9C9-744A-A3DA-7492030A05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234C6DB-5D65-1572-A9B2-F603402A228C}"/>
              </a:ext>
            </a:extLst>
          </p:cNvPr>
          <p:cNvSpPr>
            <a:spLocks noGrp="1"/>
          </p:cNvSpPr>
          <p:nvPr>
            <p:ph type="sldNum" sz="quarter" idx="5"/>
          </p:nvPr>
        </p:nvSpPr>
        <p:spPr/>
        <p:txBody>
          <a:bodyPr/>
          <a:lstStyle/>
          <a:p>
            <a:fld id="{8F495BB2-3EDF-4379-93C8-3C61C67F9C7B}" type="slidenum">
              <a:rPr lang="es-CL" smtClean="0"/>
              <a:t>94</a:t>
            </a:fld>
            <a:endParaRPr lang="es-CL"/>
          </a:p>
        </p:txBody>
      </p:sp>
    </p:spTree>
    <p:extLst>
      <p:ext uri="{BB962C8B-B14F-4D97-AF65-F5344CB8AC3E}">
        <p14:creationId xmlns:p14="http://schemas.microsoft.com/office/powerpoint/2010/main" val="25724057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E5CA9-68D6-4EC4-1F91-46AEBD2277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2CC059D-6223-8658-32CB-B9A80C621F0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3C44D0-EBBA-C304-57DD-016DD2BB14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8F4E86A-B061-5EF1-9E43-B44790C4E818}"/>
              </a:ext>
            </a:extLst>
          </p:cNvPr>
          <p:cNvSpPr>
            <a:spLocks noGrp="1"/>
          </p:cNvSpPr>
          <p:nvPr>
            <p:ph type="sldNum" sz="quarter" idx="5"/>
          </p:nvPr>
        </p:nvSpPr>
        <p:spPr/>
        <p:txBody>
          <a:bodyPr/>
          <a:lstStyle/>
          <a:p>
            <a:fld id="{8F495BB2-3EDF-4379-93C8-3C61C67F9C7B}" type="slidenum">
              <a:rPr lang="es-CL" smtClean="0"/>
              <a:t>95</a:t>
            </a:fld>
            <a:endParaRPr lang="es-CL"/>
          </a:p>
        </p:txBody>
      </p:sp>
    </p:spTree>
    <p:extLst>
      <p:ext uri="{BB962C8B-B14F-4D97-AF65-F5344CB8AC3E}">
        <p14:creationId xmlns:p14="http://schemas.microsoft.com/office/powerpoint/2010/main" val="5375333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7D065-41D5-6E47-151E-58041A0A2AA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234A79-D480-5329-FF26-C4E4397CD6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124DB73-3FB6-75E0-CE0D-0C1038C8AE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992CA65-C6E8-8E47-B820-80B944A86F35}"/>
              </a:ext>
            </a:extLst>
          </p:cNvPr>
          <p:cNvSpPr>
            <a:spLocks noGrp="1"/>
          </p:cNvSpPr>
          <p:nvPr>
            <p:ph type="sldNum" sz="quarter" idx="5"/>
          </p:nvPr>
        </p:nvSpPr>
        <p:spPr/>
        <p:txBody>
          <a:bodyPr/>
          <a:lstStyle/>
          <a:p>
            <a:fld id="{8F495BB2-3EDF-4379-93C8-3C61C67F9C7B}" type="slidenum">
              <a:rPr lang="es-CL" smtClean="0"/>
              <a:t>96</a:t>
            </a:fld>
            <a:endParaRPr lang="es-CL"/>
          </a:p>
        </p:txBody>
      </p:sp>
    </p:spTree>
    <p:extLst>
      <p:ext uri="{BB962C8B-B14F-4D97-AF65-F5344CB8AC3E}">
        <p14:creationId xmlns:p14="http://schemas.microsoft.com/office/powerpoint/2010/main" val="973501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781BB-BFF9-7F37-B7FE-320C7BFB236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BE1FAE1-1D8B-40FB-C874-E21577B6F0E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959B43B-0F09-C3FF-ACB2-D9799331BB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3CC4063-EA4B-F394-8CE9-7F0810F34F68}"/>
              </a:ext>
            </a:extLst>
          </p:cNvPr>
          <p:cNvSpPr>
            <a:spLocks noGrp="1"/>
          </p:cNvSpPr>
          <p:nvPr>
            <p:ph type="sldNum" sz="quarter" idx="5"/>
          </p:nvPr>
        </p:nvSpPr>
        <p:spPr/>
        <p:txBody>
          <a:bodyPr/>
          <a:lstStyle/>
          <a:p>
            <a:fld id="{8F495BB2-3EDF-4379-93C8-3C61C67F9C7B}" type="slidenum">
              <a:rPr lang="es-CL" smtClean="0"/>
              <a:t>97</a:t>
            </a:fld>
            <a:endParaRPr lang="es-CL"/>
          </a:p>
        </p:txBody>
      </p:sp>
    </p:spTree>
    <p:extLst>
      <p:ext uri="{BB962C8B-B14F-4D97-AF65-F5344CB8AC3E}">
        <p14:creationId xmlns:p14="http://schemas.microsoft.com/office/powerpoint/2010/main" val="41319119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A8AD-8A92-2642-36BA-EB281236A7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406B43-6DFB-D4E9-1DA2-91795DBF31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8A2AE37-B724-AFB9-39BE-680F83D622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DAAA858-C915-913A-8932-7F0E568D7A3A}"/>
              </a:ext>
            </a:extLst>
          </p:cNvPr>
          <p:cNvSpPr>
            <a:spLocks noGrp="1"/>
          </p:cNvSpPr>
          <p:nvPr>
            <p:ph type="sldNum" sz="quarter" idx="5"/>
          </p:nvPr>
        </p:nvSpPr>
        <p:spPr/>
        <p:txBody>
          <a:bodyPr/>
          <a:lstStyle/>
          <a:p>
            <a:fld id="{8F495BB2-3EDF-4379-93C8-3C61C67F9C7B}" type="slidenum">
              <a:rPr lang="es-CL" smtClean="0"/>
              <a:t>98</a:t>
            </a:fld>
            <a:endParaRPr lang="es-CL"/>
          </a:p>
        </p:txBody>
      </p:sp>
    </p:spTree>
    <p:extLst>
      <p:ext uri="{BB962C8B-B14F-4D97-AF65-F5344CB8AC3E}">
        <p14:creationId xmlns:p14="http://schemas.microsoft.com/office/powerpoint/2010/main" val="20413869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FC699-F4D9-0FAC-0505-F5CB308D63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FCD14E-C57A-3A49-6755-08B86F96218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9845709-959C-4F78-31B6-CF7D1D730F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2598FCD-D47B-AE97-35CB-6AECF07C3C7F}"/>
              </a:ext>
            </a:extLst>
          </p:cNvPr>
          <p:cNvSpPr>
            <a:spLocks noGrp="1"/>
          </p:cNvSpPr>
          <p:nvPr>
            <p:ph type="sldNum" sz="quarter" idx="5"/>
          </p:nvPr>
        </p:nvSpPr>
        <p:spPr/>
        <p:txBody>
          <a:bodyPr/>
          <a:lstStyle/>
          <a:p>
            <a:fld id="{8F495BB2-3EDF-4379-93C8-3C61C67F9C7B}" type="slidenum">
              <a:rPr lang="es-CL" smtClean="0"/>
              <a:t>99</a:t>
            </a:fld>
            <a:endParaRPr lang="es-CL"/>
          </a:p>
        </p:txBody>
      </p:sp>
    </p:spTree>
    <p:extLst>
      <p:ext uri="{BB962C8B-B14F-4D97-AF65-F5344CB8AC3E}">
        <p14:creationId xmlns:p14="http://schemas.microsoft.com/office/powerpoint/2010/main" val="21748921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A44F-A47E-AD1E-441D-6E3FAD3DD4B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801CDA8-C7ED-93BC-EC8B-3B2921A762B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56C735-203B-BB73-0FF3-F8445338CA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B26948E-77C9-2F1B-DEFD-A2F2BEB896DC}"/>
              </a:ext>
            </a:extLst>
          </p:cNvPr>
          <p:cNvSpPr>
            <a:spLocks noGrp="1"/>
          </p:cNvSpPr>
          <p:nvPr>
            <p:ph type="sldNum" sz="quarter" idx="5"/>
          </p:nvPr>
        </p:nvSpPr>
        <p:spPr/>
        <p:txBody>
          <a:bodyPr/>
          <a:lstStyle/>
          <a:p>
            <a:fld id="{8F495BB2-3EDF-4379-93C8-3C61C67F9C7B}" type="slidenum">
              <a:rPr lang="es-CL" smtClean="0"/>
              <a:t>100</a:t>
            </a:fld>
            <a:endParaRPr lang="es-CL"/>
          </a:p>
        </p:txBody>
      </p:sp>
    </p:spTree>
    <p:extLst>
      <p:ext uri="{BB962C8B-B14F-4D97-AF65-F5344CB8AC3E}">
        <p14:creationId xmlns:p14="http://schemas.microsoft.com/office/powerpoint/2010/main" val="35026210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28C17-8373-C819-162F-36CDA2FD217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A17C88-CE10-BA8B-08CD-A2EFDBF16F2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46E99B2-64A4-948D-9E51-7C84298043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0956ED61-C623-3213-ADB3-3421413758EE}"/>
              </a:ext>
            </a:extLst>
          </p:cNvPr>
          <p:cNvSpPr>
            <a:spLocks noGrp="1"/>
          </p:cNvSpPr>
          <p:nvPr>
            <p:ph type="sldNum" sz="quarter" idx="5"/>
          </p:nvPr>
        </p:nvSpPr>
        <p:spPr/>
        <p:txBody>
          <a:bodyPr/>
          <a:lstStyle/>
          <a:p>
            <a:fld id="{8F495BB2-3EDF-4379-93C8-3C61C67F9C7B}" type="slidenum">
              <a:rPr lang="es-CL" smtClean="0"/>
              <a:t>101</a:t>
            </a:fld>
            <a:endParaRPr lang="es-CL"/>
          </a:p>
        </p:txBody>
      </p:sp>
    </p:spTree>
    <p:extLst>
      <p:ext uri="{BB962C8B-B14F-4D97-AF65-F5344CB8AC3E}">
        <p14:creationId xmlns:p14="http://schemas.microsoft.com/office/powerpoint/2010/main" val="16956980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3E79D-CA6D-EEB4-8537-E651AC1EA5A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EDE6DF-2629-7C43-7A6D-E91A3639635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8652DDD-DE66-135D-9D86-742CFC9D1E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FE3EA8A-C5B8-2CB7-B0D9-537E114CA634}"/>
              </a:ext>
            </a:extLst>
          </p:cNvPr>
          <p:cNvSpPr>
            <a:spLocks noGrp="1"/>
          </p:cNvSpPr>
          <p:nvPr>
            <p:ph type="sldNum" sz="quarter" idx="5"/>
          </p:nvPr>
        </p:nvSpPr>
        <p:spPr/>
        <p:txBody>
          <a:bodyPr/>
          <a:lstStyle/>
          <a:p>
            <a:fld id="{8F495BB2-3EDF-4379-93C8-3C61C67F9C7B}" type="slidenum">
              <a:rPr lang="es-CL" smtClean="0"/>
              <a:t>102</a:t>
            </a:fld>
            <a:endParaRPr lang="es-CL"/>
          </a:p>
        </p:txBody>
      </p:sp>
    </p:spTree>
    <p:extLst>
      <p:ext uri="{BB962C8B-B14F-4D97-AF65-F5344CB8AC3E}">
        <p14:creationId xmlns:p14="http://schemas.microsoft.com/office/powerpoint/2010/main" val="23931614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3839D-35C7-8985-62A4-17EDB54ED1D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993947-E21A-0893-F3E7-D6ACA2014A3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60B2ABA-D497-A5DF-8644-0ADEA2E04B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516647B-7A97-57C4-B753-2CBE126A931E}"/>
              </a:ext>
            </a:extLst>
          </p:cNvPr>
          <p:cNvSpPr>
            <a:spLocks noGrp="1"/>
          </p:cNvSpPr>
          <p:nvPr>
            <p:ph type="sldNum" sz="quarter" idx="5"/>
          </p:nvPr>
        </p:nvSpPr>
        <p:spPr/>
        <p:txBody>
          <a:bodyPr/>
          <a:lstStyle/>
          <a:p>
            <a:fld id="{8F495BB2-3EDF-4379-93C8-3C61C67F9C7B}" type="slidenum">
              <a:rPr lang="es-CL" smtClean="0"/>
              <a:t>104</a:t>
            </a:fld>
            <a:endParaRPr lang="es-CL"/>
          </a:p>
        </p:txBody>
      </p:sp>
    </p:spTree>
    <p:extLst>
      <p:ext uri="{BB962C8B-B14F-4D97-AF65-F5344CB8AC3E}">
        <p14:creationId xmlns:p14="http://schemas.microsoft.com/office/powerpoint/2010/main" val="2470838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dirty="0"/>
              <a:t>Click to edit Master text styles</a:t>
            </a:r>
          </a:p>
        </p:txBody>
      </p:sp>
      <p:sp>
        <p:nvSpPr>
          <p:cNvPr id="6" name="Content Placeholder 5"/>
          <p:cNvSpPr>
            <a:spLocks noGrp="1"/>
          </p:cNvSpPr>
          <p:nvPr>
            <p:ph sz="quarter" idx="4"/>
          </p:nvPr>
        </p:nvSpPr>
        <p:spPr>
          <a:xfrm>
            <a:off x="2322513" y="1087438"/>
            <a:ext cx="2020888"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3C5890E-F6F7-065C-D200-CE545CEEB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464748"/>
            <a:ext cx="10058400" cy="6072996"/>
          </a:xfrm>
          <a:prstGeom prst="rect">
            <a:avLst/>
          </a:prstGeom>
        </p:spPr>
      </p:pic>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12/29/2025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b="1"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13" r="37249"/>
          <a:stretch>
            <a:fillRect/>
          </a:stretch>
        </p:blipFill>
        <p:spPr>
          <a:xfrm>
            <a:off x="4805136" y="0"/>
            <a:ext cx="4338864" cy="5143500"/>
          </a:xfrm>
          <a:prstGeom prst="rect">
            <a:avLst/>
          </a:prstGeom>
        </p:spPr>
      </p:pic>
      <p:grpSp>
        <p:nvGrpSpPr>
          <p:cNvPr id="3" name="Group 3"/>
          <p:cNvGrpSpPr/>
          <p:nvPr/>
        </p:nvGrpSpPr>
        <p:grpSpPr>
          <a:xfrm>
            <a:off x="-5525" y="0"/>
            <a:ext cx="4921472" cy="5143500"/>
            <a:chOff x="0" y="0"/>
            <a:chExt cx="5358610" cy="5600359"/>
          </a:xfrm>
        </p:grpSpPr>
        <p:sp>
          <p:nvSpPr>
            <p:cNvPr id="4" name="Freeform 4"/>
            <p:cNvSpPr/>
            <p:nvPr/>
          </p:nvSpPr>
          <p:spPr>
            <a:xfrm>
              <a:off x="0" y="0"/>
              <a:ext cx="5358610" cy="5600359"/>
            </a:xfrm>
            <a:custGeom>
              <a:avLst/>
              <a:gdLst/>
              <a:ahLst/>
              <a:cxnLst/>
              <a:rect l="l" t="t" r="r" b="b"/>
              <a:pathLst>
                <a:path w="5358610" h="5600359">
                  <a:moveTo>
                    <a:pt x="0" y="0"/>
                  </a:moveTo>
                  <a:lnTo>
                    <a:pt x="5358610" y="0"/>
                  </a:lnTo>
                  <a:lnTo>
                    <a:pt x="5358610" y="5600359"/>
                  </a:lnTo>
                  <a:lnTo>
                    <a:pt x="0" y="5600359"/>
                  </a:lnTo>
                  <a:close/>
                </a:path>
              </a:pathLst>
            </a:custGeom>
            <a:solidFill>
              <a:srgbClr val="3A568B"/>
            </a:solidFill>
          </p:spPr>
          <p:txBody>
            <a:bodyPr/>
            <a:lstStyle/>
            <a:p>
              <a:endParaRPr lang="es-CL"/>
            </a:p>
          </p:txBody>
        </p:sp>
      </p:grpSp>
      <p:pic>
        <p:nvPicPr>
          <p:cNvPr id="5" name="Picture 5"/>
          <p:cNvPicPr>
            <a:picLocks noChangeAspect="1"/>
          </p:cNvPicPr>
          <p:nvPr/>
        </p:nvPicPr>
        <p:blipFill>
          <a:blip r:embed="rId4">
            <a:alphaModFix amt="49000"/>
          </a:blip>
          <a:srcRect l="10791" r="10848" b="141"/>
          <a:stretch>
            <a:fillRect/>
          </a:stretch>
        </p:blipFill>
        <p:spPr>
          <a:xfrm rot="5400000">
            <a:off x="-113777" y="113777"/>
            <a:ext cx="5143500" cy="4915947"/>
          </a:xfrm>
          <a:prstGeom prst="rect">
            <a:avLst/>
          </a:prstGeom>
        </p:spPr>
      </p:pic>
      <p:pic>
        <p:nvPicPr>
          <p:cNvPr id="6" name="Picture 6"/>
          <p:cNvPicPr>
            <a:picLocks noChangeAspect="1"/>
          </p:cNvPicPr>
          <p:nvPr/>
        </p:nvPicPr>
        <p:blipFill>
          <a:blip r:embed="rId5"/>
          <a:srcRect l="31530" t="21307" r="6662" b="18133"/>
          <a:stretch>
            <a:fillRect/>
          </a:stretch>
        </p:blipFill>
        <p:spPr>
          <a:xfrm>
            <a:off x="346534" y="307901"/>
            <a:ext cx="1006604" cy="478342"/>
          </a:xfrm>
          <a:prstGeom prst="rect">
            <a:avLst/>
          </a:prstGeom>
        </p:spPr>
      </p:pic>
      <p:grpSp>
        <p:nvGrpSpPr>
          <p:cNvPr id="7" name="Group 7"/>
          <p:cNvGrpSpPr/>
          <p:nvPr/>
        </p:nvGrpSpPr>
        <p:grpSpPr>
          <a:xfrm>
            <a:off x="-228600" y="4171950"/>
            <a:ext cx="2743656" cy="582329"/>
            <a:chOff x="0" y="0"/>
            <a:chExt cx="1586510" cy="336730"/>
          </a:xfrm>
        </p:grpSpPr>
        <p:sp>
          <p:nvSpPr>
            <p:cNvPr id="8" name="Freeform 8"/>
            <p:cNvSpPr/>
            <p:nvPr/>
          </p:nvSpPr>
          <p:spPr>
            <a:xfrm>
              <a:off x="0" y="0"/>
              <a:ext cx="1586510" cy="336730"/>
            </a:xfrm>
            <a:custGeom>
              <a:avLst/>
              <a:gdLst/>
              <a:ahLst/>
              <a:cxnLst/>
              <a:rect l="l" t="t" r="r" b="b"/>
              <a:pathLst>
                <a:path w="1586510" h="336730">
                  <a:moveTo>
                    <a:pt x="53613" y="0"/>
                  </a:moveTo>
                  <a:lnTo>
                    <a:pt x="1532897" y="0"/>
                  </a:lnTo>
                  <a:cubicBezTo>
                    <a:pt x="1547116" y="0"/>
                    <a:pt x="1560753" y="5649"/>
                    <a:pt x="1570807" y="15703"/>
                  </a:cubicBezTo>
                  <a:cubicBezTo>
                    <a:pt x="1580862" y="25757"/>
                    <a:pt x="1586510" y="39394"/>
                    <a:pt x="1586510" y="53613"/>
                  </a:cubicBezTo>
                  <a:lnTo>
                    <a:pt x="1586510" y="283116"/>
                  </a:lnTo>
                  <a:cubicBezTo>
                    <a:pt x="1586510" y="312726"/>
                    <a:pt x="1562507" y="336730"/>
                    <a:pt x="1532897" y="336730"/>
                  </a:cubicBezTo>
                  <a:lnTo>
                    <a:pt x="53613" y="336730"/>
                  </a:lnTo>
                  <a:cubicBezTo>
                    <a:pt x="24003" y="336730"/>
                    <a:pt x="0" y="312726"/>
                    <a:pt x="0" y="283116"/>
                  </a:cubicBezTo>
                  <a:lnTo>
                    <a:pt x="0" y="53613"/>
                  </a:lnTo>
                  <a:cubicBezTo>
                    <a:pt x="0" y="24003"/>
                    <a:pt x="24003" y="0"/>
                    <a:pt x="53613" y="0"/>
                  </a:cubicBezTo>
                  <a:close/>
                </a:path>
              </a:pathLst>
            </a:custGeom>
            <a:solidFill>
              <a:srgbClr val="A2B7DD"/>
            </a:solidFill>
          </p:spPr>
          <p:txBody>
            <a:bodyPr/>
            <a:lstStyle/>
            <a:p>
              <a:endParaRPr lang="es-CL"/>
            </a:p>
          </p:txBody>
        </p:sp>
        <p:sp>
          <p:nvSpPr>
            <p:cNvPr id="9" name="TextBox 9"/>
            <p:cNvSpPr txBox="1"/>
            <p:nvPr/>
          </p:nvSpPr>
          <p:spPr>
            <a:xfrm>
              <a:off x="0" y="-19050"/>
              <a:ext cx="812800" cy="831850"/>
            </a:xfrm>
            <a:prstGeom prst="rect">
              <a:avLst/>
            </a:prstGeom>
          </p:spPr>
          <p:txBody>
            <a:bodyPr lIns="31236" tIns="31236" rIns="31236" bIns="31236" rtlCol="0" anchor="ctr"/>
            <a:lstStyle/>
            <a:p>
              <a:pPr algn="ctr">
                <a:lnSpc>
                  <a:spcPts val="647"/>
                </a:lnSpc>
              </a:pPr>
              <a:endParaRPr sz="450"/>
            </a:p>
          </p:txBody>
        </p:sp>
      </p:grpSp>
      <p:sp>
        <p:nvSpPr>
          <p:cNvPr id="10" name="AutoShape 10"/>
          <p:cNvSpPr/>
          <p:nvPr/>
        </p:nvSpPr>
        <p:spPr>
          <a:xfrm rot="-5400000">
            <a:off x="180895" y="4493997"/>
            <a:ext cx="350329" cy="0"/>
          </a:xfrm>
          <a:prstGeom prst="line">
            <a:avLst/>
          </a:prstGeom>
          <a:ln w="38100" cap="flat">
            <a:solidFill>
              <a:srgbClr val="FFFFFF"/>
            </a:solidFill>
            <a:prstDash val="solid"/>
            <a:headEnd type="none" w="sm" len="sm"/>
            <a:tailEnd type="none" w="sm" len="sm"/>
          </a:ln>
        </p:spPr>
        <p:txBody>
          <a:bodyPr/>
          <a:lstStyle/>
          <a:p>
            <a:endParaRPr lang="es-CL"/>
          </a:p>
        </p:txBody>
      </p:sp>
      <p:sp>
        <p:nvSpPr>
          <p:cNvPr id="11" name="TextBox 11"/>
          <p:cNvSpPr txBox="1"/>
          <p:nvPr/>
        </p:nvSpPr>
        <p:spPr>
          <a:xfrm>
            <a:off x="258044" y="1940080"/>
            <a:ext cx="4817756" cy="1436291"/>
          </a:xfrm>
          <a:prstGeom prst="rect">
            <a:avLst/>
          </a:prstGeom>
        </p:spPr>
        <p:txBody>
          <a:bodyPr wrap="square" lIns="0" tIns="0" rIns="0" bIns="0" rtlCol="0" anchor="t">
            <a:spAutoFit/>
          </a:bodyPr>
          <a:lstStyle/>
          <a:p>
            <a:pPr>
              <a:lnSpc>
                <a:spcPts val="2750"/>
              </a:lnSpc>
            </a:pPr>
            <a:r>
              <a:rPr lang="en-US" sz="2750" b="1" dirty="0">
                <a:solidFill>
                  <a:srgbClr val="FFFFFF"/>
                </a:solidFill>
                <a:latin typeface="+mj-lt"/>
              </a:rPr>
              <a:t>CURSO MICROSOFT 365 (OUTLOOK, ONEDRIVE, SHAREPOINT, TEAMS, PLANNER</a:t>
            </a:r>
            <a:endParaRPr lang="es-ES" dirty="0"/>
          </a:p>
        </p:txBody>
      </p:sp>
      <p:pic>
        <p:nvPicPr>
          <p:cNvPr id="13" name="Picture 13"/>
          <p:cNvPicPr>
            <a:picLocks noChangeAspect="1"/>
          </p:cNvPicPr>
          <p:nvPr/>
        </p:nvPicPr>
        <p:blipFill rotWithShape="1">
          <a:blip r:embed="rId6"/>
          <a:srcRect l="18918" r="37710"/>
          <a:stretch/>
        </p:blipFill>
        <p:spPr>
          <a:xfrm>
            <a:off x="4915948" y="0"/>
            <a:ext cx="4228053" cy="5143500"/>
          </a:xfrm>
          <a:prstGeom prst="rect">
            <a:avLst/>
          </a:prstGeom>
        </p:spPr>
      </p:pic>
      <p:sp>
        <p:nvSpPr>
          <p:cNvPr id="14" name="TextBox 14"/>
          <p:cNvSpPr txBox="1"/>
          <p:nvPr/>
        </p:nvSpPr>
        <p:spPr>
          <a:xfrm>
            <a:off x="764338" y="4382506"/>
            <a:ext cx="1597860" cy="205377"/>
          </a:xfrm>
          <a:prstGeom prst="rect">
            <a:avLst/>
          </a:prstGeom>
        </p:spPr>
        <p:txBody>
          <a:bodyPr wrap="square" lIns="0" tIns="0" rIns="0" bIns="0" rtlCol="0" anchor="t">
            <a:spAutoFit/>
          </a:bodyPr>
          <a:lstStyle/>
          <a:p>
            <a:pPr>
              <a:lnSpc>
                <a:spcPts val="1816"/>
              </a:lnSpc>
            </a:pPr>
            <a:r>
              <a:rPr lang="en-US" sz="1297" dirty="0">
                <a:solidFill>
                  <a:srgbClr val="FFFFFF"/>
                </a:solidFill>
                <a:latin typeface="Montserrat Classic Bold"/>
              </a:rPr>
              <a:t>WWW.IZIED.COM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CDE24-8488-D9BD-8765-9D031205D22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0126082-5BAB-FE0B-3677-DEBA9DC7E7C3}"/>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69888793-9236-66D9-65C2-0E58F4BE916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3B68F66-DA82-BE62-4715-033BDE84530C}"/>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Outlook Avanzado</a:t>
              </a:r>
              <a:endParaRPr lang="es-ES" dirty="0"/>
            </a:p>
          </p:txBody>
        </p:sp>
      </p:grpSp>
      <p:grpSp>
        <p:nvGrpSpPr>
          <p:cNvPr id="7" name="Group 7">
            <a:extLst>
              <a:ext uri="{FF2B5EF4-FFF2-40B4-BE49-F238E27FC236}">
                <a16:creationId xmlns:a16="http://schemas.microsoft.com/office/drawing/2014/main" id="{C153630A-88AB-38F8-9440-FDFB39ECA6EC}"/>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E705BE4-40EA-8F11-176F-B731EAFBBB3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F8B65B01-03B0-07A7-D5A4-B583B55F5DE2}"/>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B00B96E9-4BDA-0926-20CC-C4CCCE8315B9}"/>
              </a:ext>
            </a:extLst>
          </p:cNvPr>
          <p:cNvSpPr txBox="1"/>
          <p:nvPr/>
        </p:nvSpPr>
        <p:spPr>
          <a:xfrm>
            <a:off x="593651" y="1240464"/>
            <a:ext cx="813390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Reglas automáticas</a:t>
            </a:r>
            <a:endParaRPr lang="es-ES" dirty="0"/>
          </a:p>
          <a:p>
            <a:pPr marL="285750" indent="-285750">
              <a:buFont typeface="Arial"/>
              <a:buChar char="•"/>
            </a:pPr>
            <a:r>
              <a:rPr lang="es-ES" sz="1200" dirty="0">
                <a:ea typeface="+mn-lt"/>
                <a:cs typeface="+mn-lt"/>
              </a:rPr>
              <a:t>Qué problemas resuelven</a:t>
            </a:r>
            <a:endParaRPr lang="es-ES" sz="1200" dirty="0">
              <a:ea typeface="Roboto"/>
              <a:cs typeface="Roboto"/>
            </a:endParaRPr>
          </a:p>
          <a:p>
            <a:pPr marL="285750" indent="-285750">
              <a:buFont typeface="Arial"/>
              <a:buChar char="•"/>
            </a:pPr>
            <a:r>
              <a:rPr lang="es-ES" sz="1200" dirty="0">
                <a:ea typeface="+mn-lt"/>
                <a:cs typeface="+mn-lt"/>
              </a:rPr>
              <a:t>Reglas típicas:</a:t>
            </a:r>
            <a:endParaRPr lang="es-ES" dirty="0">
              <a:ea typeface="Roboto"/>
              <a:cs typeface="Roboto"/>
            </a:endParaRPr>
          </a:p>
          <a:p>
            <a:pPr marL="514350" lvl="1" indent="-285750">
              <a:buFont typeface="Courier New"/>
              <a:buChar char="o"/>
            </a:pPr>
            <a:r>
              <a:rPr lang="es-ES" sz="1200" dirty="0">
                <a:ea typeface="+mn-lt"/>
                <a:cs typeface="+mn-lt"/>
              </a:rPr>
              <a:t>mover facturas al folder “Proveedores”</a:t>
            </a:r>
            <a:endParaRPr lang="es-ES">
              <a:ea typeface="Roboto"/>
              <a:cs typeface="Roboto"/>
            </a:endParaRPr>
          </a:p>
          <a:p>
            <a:pPr marL="514350" lvl="1" indent="-285750">
              <a:buFont typeface="Courier New"/>
              <a:buChar char="o"/>
            </a:pPr>
            <a:r>
              <a:rPr lang="es-ES" sz="1200" dirty="0">
                <a:ea typeface="+mn-lt"/>
                <a:cs typeface="+mn-lt"/>
              </a:rPr>
              <a:t>destacar urgentes de jefatura</a:t>
            </a:r>
            <a:endParaRPr lang="es-ES">
              <a:ea typeface="Roboto"/>
              <a:cs typeface="Roboto"/>
            </a:endParaRPr>
          </a:p>
          <a:p>
            <a:pPr marL="514350" lvl="1" indent="-285750">
              <a:buFont typeface="Courier New"/>
              <a:buChar char="o"/>
            </a:pPr>
            <a:r>
              <a:rPr lang="es-ES" sz="1200" dirty="0">
                <a:ea typeface="+mn-lt"/>
                <a:cs typeface="+mn-lt"/>
              </a:rPr>
              <a:t>categorizar correos de sistemas</a:t>
            </a:r>
            <a:endParaRPr lang="es-ES">
              <a:ea typeface="Roboto"/>
              <a:cs typeface="Roboto"/>
            </a:endParaRPr>
          </a:p>
          <a:p>
            <a:pPr marL="285750" indent="-285750">
              <a:buFont typeface="Arial"/>
              <a:buChar char="•"/>
            </a:pPr>
            <a:r>
              <a:rPr lang="es-ES" sz="1200" dirty="0">
                <a:ea typeface="+mn-lt"/>
                <a:cs typeface="+mn-lt"/>
              </a:rPr>
              <a:t>Reglas según condiciones avanzadas: por asunto, remitente, prioridad, palabras clave.</a:t>
            </a:r>
            <a:endParaRPr lang="es-ES" dirty="0">
              <a:ea typeface="Roboto"/>
              <a:cs typeface="Roboto"/>
            </a:endParaRPr>
          </a:p>
          <a:p>
            <a:pPr marL="285750" indent="-285750">
              <a:buFont typeface="Arial"/>
              <a:buChar char="•"/>
            </a:pPr>
            <a:endParaRPr lang="es-ES" sz="1200" dirty="0">
              <a:ea typeface="Roboto"/>
              <a:cs typeface="Roboto"/>
            </a:endParaRPr>
          </a:p>
          <a:p>
            <a:endParaRPr lang="es-ES" sz="1200" b="1" dirty="0">
              <a:ea typeface="+mn-lt"/>
              <a:cs typeface="+mn-lt"/>
            </a:endParaRPr>
          </a:p>
          <a:p>
            <a:r>
              <a:rPr lang="es-ES" sz="1200" b="1" dirty="0">
                <a:ea typeface="+mn-lt"/>
                <a:cs typeface="+mn-lt"/>
              </a:rPr>
              <a:t>Práctica:</a:t>
            </a:r>
            <a:br>
              <a:rPr lang="es-ES" sz="1200" b="1" dirty="0">
                <a:ea typeface="+mn-lt"/>
                <a:cs typeface="+mn-lt"/>
              </a:rPr>
            </a:br>
            <a:r>
              <a:rPr lang="es-ES" sz="1200" dirty="0">
                <a:ea typeface="+mn-lt"/>
                <a:cs typeface="+mn-lt"/>
              </a:rPr>
              <a:t>Crear 2 reglas:</a:t>
            </a:r>
            <a:endParaRPr lang="es-ES" dirty="0">
              <a:ea typeface="+mn-lt"/>
              <a:cs typeface="+mn-lt"/>
            </a:endParaRPr>
          </a:p>
          <a:p>
            <a:pPr marL="171450" indent="-171450">
              <a:buFont typeface="Arial"/>
              <a:buChar char="•"/>
            </a:pPr>
            <a:r>
              <a:rPr lang="es-ES" sz="1200" dirty="0">
                <a:ea typeface="+mn-lt"/>
                <a:cs typeface="+mn-lt"/>
              </a:rPr>
              <a:t>Todo correo con “Informe” → categoría azul</a:t>
            </a:r>
            <a:endParaRPr lang="es-ES">
              <a:ea typeface="Roboto"/>
              <a:cs typeface="Roboto"/>
            </a:endParaRPr>
          </a:p>
          <a:p>
            <a:pPr marL="171450" indent="-171450">
              <a:buFont typeface="Arial"/>
              <a:buChar char="•"/>
            </a:pPr>
            <a:r>
              <a:rPr lang="es-ES" sz="1200" dirty="0">
                <a:ea typeface="+mn-lt"/>
                <a:cs typeface="+mn-lt"/>
              </a:rPr>
              <a:t>Todo correo del área X → carpeta específica</a:t>
            </a:r>
            <a:endParaRPr lang="es-ES">
              <a:ea typeface="Roboto"/>
              <a:cs typeface="Roboto"/>
            </a:endParaRPr>
          </a:p>
          <a:p>
            <a:endParaRPr lang="es-ES" sz="1200" dirty="0">
              <a:ea typeface="+mn-lt"/>
              <a:cs typeface="+mn-lt"/>
            </a:endParaRPr>
          </a:p>
        </p:txBody>
      </p:sp>
    </p:spTree>
    <p:extLst>
      <p:ext uri="{BB962C8B-B14F-4D97-AF65-F5344CB8AC3E}">
        <p14:creationId xmlns:p14="http://schemas.microsoft.com/office/powerpoint/2010/main" val="34534552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00F2D-88B4-70E9-26B3-494452C6AF5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3017879-5BA5-A004-6F2E-AD0AC563D97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69A6140A-0A56-AF04-55A9-02CCC1BFA812}"/>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23E1E2A-5E20-1069-A3EF-C1DDDD37A0C1}"/>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(Power Apps)</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86012BF9-B2CF-FF69-A382-4B11EA7B85D0}"/>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04D21238-F227-221D-A841-259D96DC22F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9B1A3D1-CBEC-F0FF-DE80-5A2EEE05A1B6}"/>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6" name="Imagen 5" descr="Interfaz de usuario gráfica, Aplicación&#10;&#10;El contenido generado por IA puede ser incorrecto.">
            <a:extLst>
              <a:ext uri="{FF2B5EF4-FFF2-40B4-BE49-F238E27FC236}">
                <a16:creationId xmlns:a16="http://schemas.microsoft.com/office/drawing/2014/main" id="{2B6150AE-B197-F4E1-9A24-546AA575852D}"/>
              </a:ext>
            </a:extLst>
          </p:cNvPr>
          <p:cNvPicPr>
            <a:picLocks noChangeAspect="1"/>
          </p:cNvPicPr>
          <p:nvPr/>
        </p:nvPicPr>
        <p:blipFill>
          <a:blip r:embed="rId3"/>
          <a:stretch>
            <a:fillRect/>
          </a:stretch>
        </p:blipFill>
        <p:spPr>
          <a:xfrm>
            <a:off x="375156" y="1160670"/>
            <a:ext cx="7180565" cy="3470797"/>
          </a:xfrm>
          <a:prstGeom prst="rect">
            <a:avLst/>
          </a:prstGeom>
        </p:spPr>
      </p:pic>
    </p:spTree>
    <p:extLst>
      <p:ext uri="{BB962C8B-B14F-4D97-AF65-F5344CB8AC3E}">
        <p14:creationId xmlns:p14="http://schemas.microsoft.com/office/powerpoint/2010/main" val="26803566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52EB3-3AE8-5108-B355-FB4372160CF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3E0E33-D52B-CA1C-EF7C-4F5AC2A154C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0340C3BC-BAF7-4051-92FC-F02E2830BAE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2D199EC-F6FF-5469-B539-E315A7EF77BF}"/>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(Power Apps)</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63DBC734-5C12-B0EE-9FCB-81BDAC070BA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D70E38C-E721-EE1B-3A1F-00A2B33A4AC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1590149-0F9E-CEA2-0744-435FDA8602F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 Tabla, Excel&#10;&#10;El contenido generado por IA puede ser incorrecto.">
            <a:extLst>
              <a:ext uri="{FF2B5EF4-FFF2-40B4-BE49-F238E27FC236}">
                <a16:creationId xmlns:a16="http://schemas.microsoft.com/office/drawing/2014/main" id="{745E8A21-4FF4-A63C-E7C5-5E6348B2B833}"/>
              </a:ext>
            </a:extLst>
          </p:cNvPr>
          <p:cNvPicPr>
            <a:picLocks noChangeAspect="1"/>
          </p:cNvPicPr>
          <p:nvPr/>
        </p:nvPicPr>
        <p:blipFill>
          <a:blip r:embed="rId3"/>
          <a:stretch>
            <a:fillRect/>
          </a:stretch>
        </p:blipFill>
        <p:spPr>
          <a:xfrm>
            <a:off x="592537" y="1399291"/>
            <a:ext cx="6879037" cy="2632422"/>
          </a:xfrm>
          <a:prstGeom prst="rect">
            <a:avLst/>
          </a:prstGeom>
        </p:spPr>
      </p:pic>
    </p:spTree>
    <p:extLst>
      <p:ext uri="{BB962C8B-B14F-4D97-AF65-F5344CB8AC3E}">
        <p14:creationId xmlns:p14="http://schemas.microsoft.com/office/powerpoint/2010/main" val="17525500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C4140-44CC-734B-4C16-915BAE1ACA4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ADCB32E-2DCE-A1C4-E799-1FDD50DCFEF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581B16DB-C8E9-250E-3F22-A49B4333B86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8A8DD58-1393-9C8F-7A52-A404C7FDB61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(Power Apps)</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BD6A52AF-CC00-8B2A-FA5F-23266C8D700B}"/>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A00A579E-4B82-8AAF-B707-A334E26AFF3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9CFA8FEC-A26E-C7DA-3D74-5B24F3C10BD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6" name="Imagen 5" descr="Interfaz de usuario gráfica, Aplicación&#10;&#10;El contenido generado por IA puede ser incorrecto.">
            <a:extLst>
              <a:ext uri="{FF2B5EF4-FFF2-40B4-BE49-F238E27FC236}">
                <a16:creationId xmlns:a16="http://schemas.microsoft.com/office/drawing/2014/main" id="{6AC79259-7DD2-65E3-5BCD-9ECEE59D39D7}"/>
              </a:ext>
            </a:extLst>
          </p:cNvPr>
          <p:cNvPicPr>
            <a:picLocks noChangeAspect="1"/>
          </p:cNvPicPr>
          <p:nvPr/>
        </p:nvPicPr>
        <p:blipFill>
          <a:blip r:embed="rId3"/>
          <a:stretch>
            <a:fillRect/>
          </a:stretch>
        </p:blipFill>
        <p:spPr>
          <a:xfrm>
            <a:off x="104641" y="1433534"/>
            <a:ext cx="8797881" cy="2252284"/>
          </a:xfrm>
          <a:prstGeom prst="rect">
            <a:avLst/>
          </a:prstGeom>
        </p:spPr>
      </p:pic>
    </p:spTree>
    <p:extLst>
      <p:ext uri="{BB962C8B-B14F-4D97-AF65-F5344CB8AC3E}">
        <p14:creationId xmlns:p14="http://schemas.microsoft.com/office/powerpoint/2010/main" val="4333999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7E9BD-5BE5-D478-640B-5A3B00F04DD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CA1303A-EC41-67B1-366B-69F0E1D746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7A281220-AB7A-14F9-FF58-843C0B59B26F}"/>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F4F94614-5E62-6D27-F636-72161C6929F2}"/>
              </a:ext>
            </a:extLst>
          </p:cNvPr>
          <p:cNvSpPr txBox="1"/>
          <p:nvPr/>
        </p:nvSpPr>
        <p:spPr>
          <a:xfrm>
            <a:off x="620915" y="2395538"/>
            <a:ext cx="6088873" cy="923330"/>
          </a:xfrm>
          <a:prstGeom prst="rect">
            <a:avLst/>
          </a:prstGeom>
        </p:spPr>
        <p:txBody>
          <a:bodyPr wrap="square" lIns="0" tIns="0" rIns="0" bIns="0" rtlCol="0" anchor="t">
            <a:spAutoFit/>
          </a:bodyPr>
          <a:lstStyle/>
          <a:p>
            <a:r>
              <a:rPr lang="en-US" sz="3000" b="1" dirty="0">
                <a:solidFill>
                  <a:srgbClr val="FFFFFF"/>
                </a:solidFill>
                <a:latin typeface="+mj-lt"/>
              </a:rPr>
              <a:t>Clase 4: </a:t>
            </a:r>
            <a:r>
              <a:rPr lang="en-US" sz="3000" b="1" dirty="0" err="1">
                <a:solidFill>
                  <a:srgbClr val="FFFFFF"/>
                </a:solidFill>
                <a:latin typeface="+mj-lt"/>
              </a:rPr>
              <a:t>Gestión</a:t>
            </a:r>
            <a:r>
              <a:rPr lang="en-US" sz="3000" b="1" dirty="0">
                <a:solidFill>
                  <a:srgbClr val="FFFFFF"/>
                </a:solidFill>
                <a:latin typeface="+mj-lt"/>
              </a:rPr>
              <a:t> de </a:t>
            </a:r>
            <a:r>
              <a:rPr lang="en-US" sz="3000" b="1" dirty="0" err="1">
                <a:solidFill>
                  <a:srgbClr val="FFFFFF"/>
                </a:solidFill>
                <a:latin typeface="+mj-lt"/>
              </a:rPr>
              <a:t>Proyectos</a:t>
            </a:r>
            <a:r>
              <a:rPr lang="en-US" sz="3000" b="1" dirty="0">
                <a:solidFill>
                  <a:srgbClr val="FFFFFF"/>
                </a:solidFill>
                <a:latin typeface="+mj-lt"/>
              </a:rPr>
              <a:t> con Planner y Office Online</a:t>
            </a:r>
            <a:endParaRPr lang="es-ES" dirty="0"/>
          </a:p>
        </p:txBody>
      </p:sp>
      <p:pic>
        <p:nvPicPr>
          <p:cNvPr id="8" name="Picture 4">
            <a:extLst>
              <a:ext uri="{FF2B5EF4-FFF2-40B4-BE49-F238E27FC236}">
                <a16:creationId xmlns:a16="http://schemas.microsoft.com/office/drawing/2014/main" id="{4660030E-E907-24E2-6387-789DD173302F}"/>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C72B3EB0-E0E6-2C8D-1252-BDD1D6FEFC25}"/>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4B2D6378-6F73-9819-60F2-5647DFB3FD40}"/>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18306086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E3C41-164E-5CDF-ECC3-F012CCF0750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B748761-57DE-D202-C66C-E8203D0F7E80}"/>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1D43465D-86CB-A1F1-3083-683F75AA073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5D8DB4A-FE46-C78D-4F68-5F37E3D1B5D4}"/>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Gestión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con Planner y Office Online</a:t>
              </a:r>
              <a:endParaRPr lang="es-ES" dirty="0"/>
            </a:p>
          </p:txBody>
        </p:sp>
      </p:grpSp>
      <p:grpSp>
        <p:nvGrpSpPr>
          <p:cNvPr id="7" name="Group 7">
            <a:extLst>
              <a:ext uri="{FF2B5EF4-FFF2-40B4-BE49-F238E27FC236}">
                <a16:creationId xmlns:a16="http://schemas.microsoft.com/office/drawing/2014/main" id="{0FD443EF-8F08-D9DA-4ADB-73B5FB26B22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04B0A2B-C578-AF76-E867-D724C0475C4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86AA81D2-A2E6-7059-5ADB-03B6D182342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99BB8AF6-67E8-E7C9-779D-3165DF81F96B}"/>
              </a:ext>
            </a:extLst>
          </p:cNvPr>
          <p:cNvSpPr txBox="1"/>
          <p:nvPr/>
        </p:nvSpPr>
        <p:spPr>
          <a:xfrm>
            <a:off x="593651" y="1365825"/>
            <a:ext cx="8133906"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Objetivo del módulo</a:t>
            </a:r>
            <a:endParaRPr lang="es-ES" sz="1200" dirty="0" err="1">
              <a:ea typeface="+mn-lt"/>
              <a:cs typeface="+mn-lt"/>
            </a:endParaRPr>
          </a:p>
          <a:p>
            <a:r>
              <a:rPr lang="es-ES" sz="1200" dirty="0">
                <a:ea typeface="+mn-lt"/>
                <a:cs typeface="+mn-lt"/>
              </a:rPr>
              <a:t>Organizar proyectos, procesos y actividades con </a:t>
            </a:r>
            <a:r>
              <a:rPr lang="es-ES" sz="1200" err="1">
                <a:ea typeface="+mn-lt"/>
                <a:cs typeface="+mn-lt"/>
              </a:rPr>
              <a:t>Planner</a:t>
            </a:r>
            <a:r>
              <a:rPr lang="es-ES" sz="1200" dirty="0">
                <a:ea typeface="+mn-lt"/>
                <a:cs typeface="+mn-lt"/>
              </a:rPr>
              <a:t> y el ecosistema de Office 365 en línea.</a:t>
            </a:r>
            <a:endParaRPr lang="es-ES" dirty="0"/>
          </a:p>
          <a:p>
            <a:pPr marL="171450" indent="-171450">
              <a:lnSpc>
                <a:spcPct val="150000"/>
              </a:lnSpc>
              <a:buFont typeface="Arial"/>
              <a:buChar char="•"/>
            </a:pPr>
            <a:endParaRPr lang="es-ES" sz="1200" dirty="0">
              <a:ea typeface="Roboto"/>
              <a:cs typeface="Roboto"/>
            </a:endParaRPr>
          </a:p>
          <a:p>
            <a:endParaRPr lang="es-ES" dirty="0">
              <a:ea typeface="Roboto"/>
              <a:cs typeface="Roboto"/>
            </a:endParaRPr>
          </a:p>
        </p:txBody>
      </p:sp>
    </p:spTree>
    <p:extLst>
      <p:ext uri="{BB962C8B-B14F-4D97-AF65-F5344CB8AC3E}">
        <p14:creationId xmlns:p14="http://schemas.microsoft.com/office/powerpoint/2010/main" val="31944973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210E4-EBBE-7D30-3D27-B49876CC192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9603015-F7DE-61A5-31AA-4EBF46DFDEF3}"/>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BC31109-BA79-2F1C-6A68-629BA9DFD95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FBE2D6E-1FA1-4745-E1F9-1F6451FC260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Introducción</a:t>
              </a:r>
              <a:r>
                <a:rPr lang="en-US" sz="1900" b="1" dirty="0">
                  <a:solidFill>
                    <a:srgbClr val="1F3B72"/>
                  </a:solidFill>
                  <a:latin typeface="+mj-lt"/>
                </a:rPr>
                <a:t> a la </a:t>
              </a:r>
              <a:r>
                <a:rPr lang="en-US" sz="1900" b="1" dirty="0" err="1">
                  <a:solidFill>
                    <a:srgbClr val="1F3B72"/>
                  </a:solidFill>
                  <a:latin typeface="+mj-lt"/>
                </a:rPr>
                <a:t>gestión</a:t>
              </a:r>
              <a:r>
                <a:rPr lang="en-US" sz="1900" b="1" dirty="0">
                  <a:solidFill>
                    <a:srgbClr val="1F3B72"/>
                  </a:solidFill>
                  <a:latin typeface="+mj-lt"/>
                </a:rPr>
                <a:t> con Planner</a:t>
              </a:r>
              <a:endParaRPr lang="es-ES" dirty="0"/>
            </a:p>
          </p:txBody>
        </p:sp>
      </p:grpSp>
      <p:grpSp>
        <p:nvGrpSpPr>
          <p:cNvPr id="7" name="Group 7">
            <a:extLst>
              <a:ext uri="{FF2B5EF4-FFF2-40B4-BE49-F238E27FC236}">
                <a16:creationId xmlns:a16="http://schemas.microsoft.com/office/drawing/2014/main" id="{EE109C26-2324-A788-DA88-0562423FF11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D65C2C5-CFD9-35FD-0CBA-E62B5E2416E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7C6E2DB2-987B-B6BC-EE84-8D5D2364F60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316FFB53-CEEF-DB64-ACD4-850DD9CDDE59}"/>
              </a:ext>
            </a:extLst>
          </p:cNvPr>
          <p:cNvSpPr txBox="1"/>
          <p:nvPr/>
        </p:nvSpPr>
        <p:spPr>
          <a:xfrm>
            <a:off x="593651" y="1365825"/>
            <a:ext cx="8133906" cy="29084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dirty="0">
                <a:ea typeface="+mn-lt"/>
                <a:cs typeface="+mn-lt"/>
              </a:rPr>
              <a:t>Por qué tantas organizaciones reemplazan Trello, Excel o correos por </a:t>
            </a:r>
            <a:r>
              <a:rPr lang="es-ES" sz="1200" dirty="0" err="1">
                <a:ea typeface="+mn-lt"/>
                <a:cs typeface="+mn-lt"/>
              </a:rPr>
              <a:t>Planner</a:t>
            </a:r>
            <a:r>
              <a:rPr lang="es-ES" sz="1200" dirty="0">
                <a:ea typeface="+mn-lt"/>
                <a:cs typeface="+mn-lt"/>
              </a:rPr>
              <a:t>:</a:t>
            </a:r>
            <a:endParaRPr lang="es-ES" dirty="0"/>
          </a:p>
          <a:p>
            <a:endParaRPr lang="es-ES" sz="1200" dirty="0">
              <a:ea typeface="+mn-lt"/>
              <a:cs typeface="+mn-lt"/>
            </a:endParaRPr>
          </a:p>
          <a:p>
            <a:pPr marL="285750" indent="-285750">
              <a:buFont typeface="Arial"/>
              <a:buChar char="•"/>
            </a:pPr>
            <a:r>
              <a:rPr lang="es-ES" sz="1200" dirty="0">
                <a:ea typeface="+mn-lt"/>
                <a:cs typeface="+mn-lt"/>
              </a:rPr>
              <a:t>Vista Kanban clara</a:t>
            </a:r>
            <a:endParaRPr lang="es-ES" dirty="0"/>
          </a:p>
          <a:p>
            <a:pPr marL="285750" indent="-285750">
              <a:buFont typeface="Arial"/>
              <a:buChar char="•"/>
            </a:pPr>
            <a:r>
              <a:rPr lang="es-ES" sz="1200" dirty="0">
                <a:ea typeface="+mn-lt"/>
                <a:cs typeface="+mn-lt"/>
              </a:rPr>
              <a:t>Integración completa con </a:t>
            </a:r>
            <a:r>
              <a:rPr lang="es-ES" sz="1200" dirty="0" err="1">
                <a:ea typeface="+mn-lt"/>
                <a:cs typeface="+mn-lt"/>
              </a:rPr>
              <a:t>Teams</a:t>
            </a:r>
            <a:r>
              <a:rPr lang="es-ES" sz="1200" dirty="0">
                <a:ea typeface="+mn-lt"/>
                <a:cs typeface="+mn-lt"/>
              </a:rPr>
              <a:t> y Outlook</a:t>
            </a:r>
            <a:endParaRPr lang="es-ES" dirty="0"/>
          </a:p>
          <a:p>
            <a:pPr marL="285750" indent="-285750">
              <a:buFont typeface="Arial"/>
              <a:buChar char="•"/>
            </a:pPr>
            <a:r>
              <a:rPr lang="es-ES" sz="1200" dirty="0">
                <a:ea typeface="+mn-lt"/>
                <a:cs typeface="+mn-lt"/>
              </a:rPr>
              <a:t>Tareas asignables</a:t>
            </a:r>
            <a:endParaRPr lang="es-ES" dirty="0"/>
          </a:p>
          <a:p>
            <a:pPr marL="285750" indent="-285750">
              <a:buFont typeface="Arial"/>
              <a:buChar char="•"/>
            </a:pPr>
            <a:r>
              <a:rPr lang="es-ES" sz="1200" dirty="0">
                <a:ea typeface="+mn-lt"/>
                <a:cs typeface="+mn-lt"/>
              </a:rPr>
              <a:t>Seguimiento real</a:t>
            </a:r>
            <a:endParaRPr lang="es-ES" dirty="0"/>
          </a:p>
          <a:p>
            <a:pPr marL="285750" indent="-285750">
              <a:buFont typeface="Arial"/>
              <a:buChar char="•"/>
            </a:pPr>
            <a:r>
              <a:rPr lang="es-ES" sz="1200" dirty="0">
                <a:ea typeface="+mn-lt"/>
                <a:cs typeface="+mn-lt"/>
              </a:rPr>
              <a:t>Simplicidad para personas no técnicas</a:t>
            </a:r>
            <a:endParaRPr lang="es-ES" dirty="0"/>
          </a:p>
          <a:p>
            <a:pPr marL="285750" indent="-285750">
              <a:buFont typeface="Arial"/>
              <a:buChar char="•"/>
            </a:pPr>
            <a:endParaRPr lang="es-ES" sz="1200" dirty="0">
              <a:ea typeface="Roboto"/>
              <a:cs typeface="Roboto"/>
            </a:endParaRPr>
          </a:p>
          <a:p>
            <a:r>
              <a:rPr lang="es-ES" sz="1200" dirty="0">
                <a:ea typeface="+mn-lt"/>
                <a:cs typeface="+mn-lt"/>
              </a:rPr>
              <a:t>Preguntas de diagnóstico:</a:t>
            </a:r>
            <a:endParaRPr lang="es-ES" dirty="0"/>
          </a:p>
          <a:p>
            <a:pPr marL="171450" indent="-171450">
              <a:buFont typeface="Arial"/>
              <a:buChar char="•"/>
            </a:pPr>
            <a:r>
              <a:rPr lang="es-ES" sz="1200" dirty="0">
                <a:ea typeface="+mn-lt"/>
                <a:cs typeface="+mn-lt"/>
              </a:rPr>
              <a:t>“¿Quién usa Excel como lista de tareas?”</a:t>
            </a:r>
            <a:endParaRPr lang="es-ES" dirty="0">
              <a:ea typeface="+mn-lt"/>
              <a:cs typeface="+mn-lt"/>
            </a:endParaRPr>
          </a:p>
          <a:p>
            <a:pPr marL="171450" indent="-171450">
              <a:buFont typeface="Arial"/>
              <a:buChar char="•"/>
            </a:pPr>
            <a:r>
              <a:rPr lang="es-ES" sz="1200" dirty="0">
                <a:ea typeface="+mn-lt"/>
                <a:cs typeface="+mn-lt"/>
              </a:rPr>
              <a:t>“¿Quién ha usado </a:t>
            </a:r>
            <a:r>
              <a:rPr lang="es-ES" sz="1200" dirty="0" err="1">
                <a:ea typeface="+mn-lt"/>
                <a:cs typeface="+mn-lt"/>
              </a:rPr>
              <a:t>Planner</a:t>
            </a:r>
            <a:r>
              <a:rPr lang="es-ES" sz="1200" dirty="0">
                <a:ea typeface="+mn-lt"/>
                <a:cs typeface="+mn-lt"/>
              </a:rPr>
              <a:t> antes?”</a:t>
            </a:r>
            <a:endParaRPr lang="es-ES">
              <a:ea typeface="Roboto"/>
              <a:cs typeface="Roboto"/>
            </a:endParaRPr>
          </a:p>
          <a:p>
            <a:pPr>
              <a:buFont typeface="Arial"/>
            </a:pPr>
            <a:endParaRPr lang="es-ES" sz="1200" dirty="0">
              <a:ea typeface="Roboto"/>
              <a:cs typeface="Roboto"/>
            </a:endParaRPr>
          </a:p>
          <a:p>
            <a:endParaRPr lang="es-ES" sz="1200" b="1" dirty="0">
              <a:ea typeface="Roboto"/>
              <a:cs typeface="Roboto"/>
            </a:endParaRPr>
          </a:p>
          <a:p>
            <a:pPr marL="171450" indent="-171450">
              <a:lnSpc>
                <a:spcPct val="150000"/>
              </a:lnSpc>
              <a:buFont typeface="Arial"/>
              <a:buChar char="•"/>
            </a:pPr>
            <a:endParaRPr lang="es-ES" sz="1200" dirty="0">
              <a:ea typeface="Roboto"/>
              <a:cs typeface="Roboto"/>
            </a:endParaRPr>
          </a:p>
          <a:p>
            <a:endParaRPr lang="es-ES" dirty="0">
              <a:ea typeface="Roboto"/>
              <a:cs typeface="Roboto"/>
            </a:endParaRPr>
          </a:p>
        </p:txBody>
      </p:sp>
      <p:pic>
        <p:nvPicPr>
          <p:cNvPr id="5" name="Imagen 4" descr="File:Microsoft Planner (2024–present).svg - Wikimedia Commons">
            <a:extLst>
              <a:ext uri="{FF2B5EF4-FFF2-40B4-BE49-F238E27FC236}">
                <a16:creationId xmlns:a16="http://schemas.microsoft.com/office/drawing/2014/main" id="{DFA66A2C-E311-86BB-141C-F93FDB2A98E1}"/>
              </a:ext>
            </a:extLst>
          </p:cNvPr>
          <p:cNvPicPr>
            <a:picLocks noChangeAspect="1"/>
          </p:cNvPicPr>
          <p:nvPr/>
        </p:nvPicPr>
        <p:blipFill>
          <a:blip r:embed="rId3"/>
          <a:stretch>
            <a:fillRect/>
          </a:stretch>
        </p:blipFill>
        <p:spPr>
          <a:xfrm>
            <a:off x="5840694" y="2046368"/>
            <a:ext cx="1036296" cy="1029062"/>
          </a:xfrm>
          <a:prstGeom prst="rect">
            <a:avLst/>
          </a:prstGeom>
        </p:spPr>
      </p:pic>
    </p:spTree>
    <p:extLst>
      <p:ext uri="{BB962C8B-B14F-4D97-AF65-F5344CB8AC3E}">
        <p14:creationId xmlns:p14="http://schemas.microsoft.com/office/powerpoint/2010/main" val="8988691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1C76D-F74B-AEE1-05AB-2F3161F68C0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63FE4DE-73A8-1C6F-C018-800AA756789F}"/>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D75F57FE-ED89-5FD3-3013-AC1423A48C2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0F1E477-E3C2-D818-6CD3-86DA6268F560}"/>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92BBA441-6280-ED50-DE55-0DC2CDFB466B}"/>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7A33F071-075F-34A3-EFCA-51FA5021EB2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2E91DA99-8F42-1C9D-B13C-4224AEE051FA}"/>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C4FB290E-519A-0AD5-9B09-94E997CBC56B}"/>
              </a:ext>
            </a:extLst>
          </p:cNvPr>
          <p:cNvSpPr txBox="1"/>
          <p:nvPr/>
        </p:nvSpPr>
        <p:spPr>
          <a:xfrm>
            <a:off x="593651" y="1365825"/>
            <a:ext cx="8133906" cy="2723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dirty="0">
                <a:ea typeface="+mn-lt"/>
                <a:cs typeface="+mn-lt"/>
              </a:rPr>
              <a:t>Crear un plan desde cero</a:t>
            </a:r>
            <a:endParaRPr lang="es-ES"/>
          </a:p>
          <a:p>
            <a:endParaRPr lang="es-ES" sz="1200" dirty="0">
              <a:ea typeface="+mn-lt"/>
              <a:cs typeface="+mn-lt"/>
            </a:endParaRPr>
          </a:p>
          <a:p>
            <a:pPr marL="171450" indent="-171450">
              <a:buFont typeface="Arial"/>
              <a:buChar char="•"/>
            </a:pPr>
            <a:r>
              <a:rPr lang="es-ES" sz="1200" dirty="0" err="1">
                <a:ea typeface="+mn-lt"/>
                <a:cs typeface="+mn-lt"/>
              </a:rPr>
              <a:t>Planner</a:t>
            </a:r>
            <a:r>
              <a:rPr lang="es-ES" sz="1200" dirty="0">
                <a:ea typeface="+mn-lt"/>
                <a:cs typeface="+mn-lt"/>
              </a:rPr>
              <a:t> → Nuevo Plan</a:t>
            </a:r>
            <a:endParaRPr lang="es-ES" dirty="0">
              <a:ea typeface="+mn-lt"/>
              <a:cs typeface="+mn-lt"/>
            </a:endParaRPr>
          </a:p>
          <a:p>
            <a:pPr marL="171450" indent="-171450">
              <a:buFont typeface="Arial"/>
              <a:buChar char="•"/>
            </a:pPr>
            <a:r>
              <a:rPr lang="es-ES" sz="1200" dirty="0">
                <a:ea typeface="+mn-lt"/>
                <a:cs typeface="+mn-lt"/>
              </a:rPr>
              <a:t>Elegir: privado / público</a:t>
            </a:r>
            <a:endParaRPr lang="es-ES">
              <a:ea typeface="Roboto"/>
              <a:cs typeface="Roboto"/>
            </a:endParaRPr>
          </a:p>
          <a:p>
            <a:pPr marL="171450" indent="-171450">
              <a:buFont typeface="Arial"/>
              <a:buChar char="•"/>
            </a:pPr>
            <a:r>
              <a:rPr lang="es-ES" sz="1200" dirty="0">
                <a:ea typeface="+mn-lt"/>
                <a:cs typeface="+mn-lt"/>
              </a:rPr>
              <a:t>Vincularlo a un equipo de </a:t>
            </a:r>
            <a:r>
              <a:rPr lang="es-ES" sz="1200" dirty="0" err="1">
                <a:ea typeface="+mn-lt"/>
                <a:cs typeface="+mn-lt"/>
              </a:rPr>
              <a:t>Teams</a:t>
            </a:r>
            <a:endParaRPr lang="es-ES" err="1">
              <a:ea typeface="+mn-lt"/>
              <a:cs typeface="+mn-lt"/>
            </a:endParaRPr>
          </a:p>
          <a:p>
            <a:pPr marL="171450" indent="-171450">
              <a:buFont typeface="Arial"/>
              <a:buChar char="•"/>
            </a:pPr>
            <a:r>
              <a:rPr lang="es-ES" sz="1200" dirty="0">
                <a:ea typeface="+mn-lt"/>
                <a:cs typeface="+mn-lt"/>
              </a:rPr>
              <a:t>Crear la estructura inicial</a:t>
            </a:r>
            <a:endParaRPr lang="es-ES" dirty="0">
              <a:ea typeface="Roboto"/>
              <a:cs typeface="Roboto"/>
            </a:endParaRPr>
          </a:p>
          <a:p>
            <a:pPr marL="285750" indent="-2857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r>
              <a:rPr lang="es-ES" sz="1200" b="1" dirty="0">
                <a:ea typeface="+mn-lt"/>
                <a:cs typeface="+mn-lt"/>
              </a:rPr>
              <a:t>Actividad rápida:</a:t>
            </a:r>
            <a:br>
              <a:rPr lang="es-ES" sz="1200" b="1" dirty="0">
                <a:ea typeface="+mn-lt"/>
                <a:cs typeface="+mn-lt"/>
              </a:rPr>
            </a:br>
            <a:r>
              <a:rPr lang="es-ES" sz="1200" dirty="0">
                <a:ea typeface="+mn-lt"/>
                <a:cs typeface="+mn-lt"/>
              </a:rPr>
              <a:t>Crear un plan llamado “Proyecto Capacitación 2025”.</a:t>
            </a:r>
            <a:endParaRPr lang="es-ES" dirty="0"/>
          </a:p>
          <a:p>
            <a:pPr>
              <a:buFont typeface="Arial"/>
            </a:pPr>
            <a:endParaRPr lang="es-ES" sz="1200" dirty="0">
              <a:ea typeface="Roboto"/>
              <a:cs typeface="Roboto"/>
            </a:endParaRPr>
          </a:p>
          <a:p>
            <a:endParaRPr lang="es-ES" sz="1200" b="1" dirty="0">
              <a:ea typeface="Roboto"/>
              <a:cs typeface="Roboto"/>
            </a:endParaRPr>
          </a:p>
          <a:p>
            <a:pPr marL="171450" indent="-171450">
              <a:lnSpc>
                <a:spcPct val="150000"/>
              </a:lnSpc>
              <a:buFont typeface="Arial"/>
              <a:buChar char="•"/>
            </a:pPr>
            <a:endParaRPr lang="es-ES" sz="1200" dirty="0">
              <a:ea typeface="Roboto"/>
              <a:cs typeface="Roboto"/>
            </a:endParaRPr>
          </a:p>
          <a:p>
            <a:endParaRPr lang="es-ES" dirty="0">
              <a:ea typeface="Roboto"/>
              <a:cs typeface="Roboto"/>
            </a:endParaRPr>
          </a:p>
        </p:txBody>
      </p:sp>
      <p:pic>
        <p:nvPicPr>
          <p:cNvPr id="5" name="Imagen 4" descr="Microsoft's Planner: To Try or Not to Try? | The Together Group">
            <a:extLst>
              <a:ext uri="{FF2B5EF4-FFF2-40B4-BE49-F238E27FC236}">
                <a16:creationId xmlns:a16="http://schemas.microsoft.com/office/drawing/2014/main" id="{5299A737-FF3E-A6A5-1C9D-685006C0B1DE}"/>
              </a:ext>
            </a:extLst>
          </p:cNvPr>
          <p:cNvPicPr>
            <a:picLocks noChangeAspect="1"/>
          </p:cNvPicPr>
          <p:nvPr/>
        </p:nvPicPr>
        <p:blipFill>
          <a:blip r:embed="rId3"/>
          <a:stretch>
            <a:fillRect/>
          </a:stretch>
        </p:blipFill>
        <p:spPr>
          <a:xfrm>
            <a:off x="4570976" y="1365813"/>
            <a:ext cx="4092976" cy="1974206"/>
          </a:xfrm>
          <a:prstGeom prst="rect">
            <a:avLst/>
          </a:prstGeom>
        </p:spPr>
      </p:pic>
    </p:spTree>
    <p:extLst>
      <p:ext uri="{BB962C8B-B14F-4D97-AF65-F5344CB8AC3E}">
        <p14:creationId xmlns:p14="http://schemas.microsoft.com/office/powerpoint/2010/main" val="10564224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787ED-6961-2828-F3C0-1ED1609237F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959C12D-2A3E-031A-686D-DFBA28DF5971}"/>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04ED315-2395-660B-D047-2D1D2FC1745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0F1531A-1EC7-A68C-A109-A8F15FAF7BF0}"/>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2775F372-FC31-0845-6B85-9F929974A38C}"/>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4D3B1B0E-7A7F-7283-D10B-2376DADBF9B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557DAB1E-C183-759C-BDFF-5305BD3AB41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27493C64-D7BF-3130-CC67-A93F824C0B65}"/>
              </a:ext>
            </a:extLst>
          </p:cNvPr>
          <p:cNvSpPr txBox="1"/>
          <p:nvPr/>
        </p:nvSpPr>
        <p:spPr>
          <a:xfrm>
            <a:off x="593651" y="1365825"/>
            <a:ext cx="8133906"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err="1">
                <a:ea typeface="+mn-lt"/>
                <a:cs typeface="+mn-lt"/>
              </a:rPr>
              <a:t>Buckets</a:t>
            </a:r>
            <a:r>
              <a:rPr lang="es-ES" sz="1200" b="1" dirty="0">
                <a:ea typeface="+mn-lt"/>
                <a:cs typeface="+mn-lt"/>
              </a:rPr>
              <a:t> (columnas) y organización del trabajo </a:t>
            </a:r>
            <a:endParaRPr lang="es-ES" b="1" dirty="0"/>
          </a:p>
          <a:p>
            <a:endParaRPr lang="es-ES" sz="1200" dirty="0">
              <a:ea typeface="+mn-lt"/>
              <a:cs typeface="+mn-lt"/>
            </a:endParaRPr>
          </a:p>
          <a:p>
            <a:r>
              <a:rPr lang="es-ES" sz="1200" dirty="0">
                <a:ea typeface="+mn-lt"/>
                <a:cs typeface="+mn-lt"/>
              </a:rPr>
              <a:t>📌 Ideas / Backlog  </a:t>
            </a:r>
            <a:endParaRPr lang="es-ES" dirty="0">
              <a:ea typeface="+mn-lt"/>
              <a:cs typeface="+mn-lt"/>
            </a:endParaRPr>
          </a:p>
          <a:p>
            <a:r>
              <a:rPr lang="es-ES" sz="1200" dirty="0">
                <a:ea typeface="+mn-lt"/>
                <a:cs typeface="+mn-lt"/>
              </a:rPr>
              <a:t>🟡 En Curso  </a:t>
            </a:r>
            <a:endParaRPr lang="es-ES">
              <a:ea typeface="Roboto"/>
              <a:cs typeface="Roboto"/>
            </a:endParaRPr>
          </a:p>
          <a:p>
            <a:r>
              <a:rPr lang="es-ES" sz="1200" dirty="0">
                <a:ea typeface="+mn-lt"/>
                <a:cs typeface="+mn-lt"/>
              </a:rPr>
              <a:t>🟢 Listo para revisión  </a:t>
            </a:r>
            <a:endParaRPr lang="es-ES">
              <a:ea typeface="Roboto"/>
              <a:cs typeface="Roboto"/>
            </a:endParaRPr>
          </a:p>
          <a:p>
            <a:r>
              <a:rPr lang="es-ES" sz="1200" dirty="0">
                <a:ea typeface="+mn-lt"/>
                <a:cs typeface="+mn-lt"/>
              </a:rPr>
              <a:t>🔵 Completado  </a:t>
            </a:r>
            <a:endParaRPr lang="es-ES" dirty="0">
              <a:ea typeface="Roboto"/>
              <a:cs typeface="Roboto"/>
            </a:endParaRPr>
          </a:p>
          <a:p>
            <a:pPr marL="171450" indent="-171450">
              <a:buFont typeface="Arial"/>
              <a:buChar char="•"/>
            </a:pPr>
            <a:endParaRPr lang="es-ES" sz="1200" dirty="0">
              <a:ea typeface="Roboto"/>
              <a:cs typeface="Roboto"/>
            </a:endParaRPr>
          </a:p>
          <a:p>
            <a:pPr>
              <a:buFont typeface="Arial"/>
            </a:pPr>
            <a:endParaRPr lang="es-ES" sz="1200" dirty="0">
              <a:ea typeface="Roboto"/>
              <a:cs typeface="Roboto"/>
            </a:endParaRPr>
          </a:p>
          <a:p>
            <a:endParaRPr lang="es-ES" sz="1200" b="1" dirty="0">
              <a:ea typeface="Roboto"/>
              <a:cs typeface="Roboto"/>
            </a:endParaRPr>
          </a:p>
          <a:p>
            <a:pPr marL="171450" indent="-171450">
              <a:lnSpc>
                <a:spcPct val="150000"/>
              </a:lnSpc>
              <a:buFont typeface="Arial"/>
              <a:buChar char="•"/>
            </a:pPr>
            <a:endParaRPr lang="es-ES" sz="1200" dirty="0">
              <a:ea typeface="Roboto"/>
              <a:cs typeface="Roboto"/>
            </a:endParaRPr>
          </a:p>
          <a:p>
            <a:endParaRPr lang="es-ES" dirty="0">
              <a:ea typeface="Roboto"/>
              <a:cs typeface="Roboto"/>
            </a:endParaRPr>
          </a:p>
        </p:txBody>
      </p:sp>
    </p:spTree>
    <p:extLst>
      <p:ext uri="{BB962C8B-B14F-4D97-AF65-F5344CB8AC3E}">
        <p14:creationId xmlns:p14="http://schemas.microsoft.com/office/powerpoint/2010/main" val="6197044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44256-2BF5-A0B4-6CA1-0A165927537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F03EE6E-9CC2-A386-71A9-397A719662C5}"/>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E7B1F71B-4372-F8D4-D30C-38E61C5B3B4E}"/>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AB66091B-1BC3-B51A-F3C5-13BB77921A65}"/>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39B13347-C1DC-ED01-1EF2-08A82E2C91D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9438EF84-D226-3241-B061-811045C5900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E810B57-4FDC-4714-0E21-F2B4197CB9B6}"/>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850ECCBE-4D17-7C30-18E1-9F0ABD247D21}"/>
              </a:ext>
            </a:extLst>
          </p:cNvPr>
          <p:cNvSpPr txBox="1"/>
          <p:nvPr/>
        </p:nvSpPr>
        <p:spPr>
          <a:xfrm>
            <a:off x="593651" y="1365825"/>
            <a:ext cx="813390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Crear tareas con detalle </a:t>
            </a:r>
            <a:endParaRPr lang="es-ES" b="1" dirty="0">
              <a:ea typeface="+mn-lt"/>
              <a:cs typeface="+mn-lt"/>
            </a:endParaRPr>
          </a:p>
          <a:p>
            <a:r>
              <a:rPr lang="es-ES" sz="1200" dirty="0">
                <a:ea typeface="+mn-lt"/>
                <a:cs typeface="+mn-lt"/>
              </a:rPr>
              <a:t>Las tareas deben tener:</a:t>
            </a:r>
            <a:endParaRPr lang="es-ES" dirty="0"/>
          </a:p>
          <a:p>
            <a:pPr marL="285750" indent="-285750">
              <a:buFont typeface="Arial"/>
              <a:buChar char="•"/>
            </a:pPr>
            <a:r>
              <a:rPr lang="es-ES" sz="1200" dirty="0">
                <a:ea typeface="+mn-lt"/>
                <a:cs typeface="+mn-lt"/>
              </a:rPr>
              <a:t>Título claro</a:t>
            </a:r>
            <a:endParaRPr lang="es-ES" dirty="0"/>
          </a:p>
          <a:p>
            <a:pPr marL="285750" indent="-285750">
              <a:buFont typeface="Arial"/>
              <a:buChar char="•"/>
            </a:pPr>
            <a:r>
              <a:rPr lang="es-ES" sz="1200" dirty="0">
                <a:ea typeface="+mn-lt"/>
                <a:cs typeface="+mn-lt"/>
              </a:rPr>
              <a:t>Fecha límite</a:t>
            </a:r>
            <a:endParaRPr lang="es-ES" dirty="0"/>
          </a:p>
          <a:p>
            <a:pPr marL="285750" indent="-285750">
              <a:buFont typeface="Arial"/>
              <a:buChar char="•"/>
            </a:pPr>
            <a:r>
              <a:rPr lang="es-ES" sz="1200" dirty="0">
                <a:ea typeface="+mn-lt"/>
                <a:cs typeface="+mn-lt"/>
              </a:rPr>
              <a:t>Asignado</a:t>
            </a:r>
            <a:endParaRPr lang="es-ES" dirty="0"/>
          </a:p>
          <a:p>
            <a:pPr marL="285750" indent="-285750">
              <a:buFont typeface="Arial"/>
              <a:buChar char="•"/>
            </a:pPr>
            <a:r>
              <a:rPr lang="es-ES" sz="1200" dirty="0" err="1">
                <a:ea typeface="+mn-lt"/>
                <a:cs typeface="+mn-lt"/>
              </a:rPr>
              <a:t>Checklist</a:t>
            </a:r>
            <a:r>
              <a:rPr lang="es-ES" sz="1200" dirty="0">
                <a:ea typeface="+mn-lt"/>
                <a:cs typeface="+mn-lt"/>
              </a:rPr>
              <a:t> interno</a:t>
            </a:r>
            <a:endParaRPr lang="es-ES" dirty="0"/>
          </a:p>
          <a:p>
            <a:pPr marL="285750" indent="-285750">
              <a:buFont typeface="Arial"/>
              <a:buChar char="•"/>
            </a:pPr>
            <a:r>
              <a:rPr lang="es-ES" sz="1200" dirty="0">
                <a:ea typeface="+mn-lt"/>
                <a:cs typeface="+mn-lt"/>
              </a:rPr>
              <a:t>Adjuntos (archivos de SharePoint o </a:t>
            </a:r>
            <a:r>
              <a:rPr lang="es-ES" sz="1200" dirty="0" err="1">
                <a:ea typeface="+mn-lt"/>
                <a:cs typeface="+mn-lt"/>
              </a:rPr>
              <a:t>Teams</a:t>
            </a:r>
            <a:r>
              <a:rPr lang="es-ES" sz="1200" dirty="0">
                <a:ea typeface="+mn-lt"/>
                <a:cs typeface="+mn-lt"/>
              </a:rPr>
              <a:t>)</a:t>
            </a:r>
            <a:endParaRPr lang="es-ES" dirty="0"/>
          </a:p>
          <a:p>
            <a:pPr marL="285750" indent="-285750">
              <a:buFont typeface="Arial"/>
              <a:buChar char="•"/>
            </a:pPr>
            <a:r>
              <a:rPr lang="es-ES" sz="1200" dirty="0">
                <a:ea typeface="+mn-lt"/>
                <a:cs typeface="+mn-lt"/>
              </a:rPr>
              <a:t>Comentarios</a:t>
            </a:r>
            <a:endParaRPr lang="es-ES" dirty="0"/>
          </a:p>
          <a:p>
            <a:pPr marL="285750" indent="-285750">
              <a:buFont typeface="Arial"/>
              <a:buChar char="•"/>
            </a:pPr>
            <a:r>
              <a:rPr lang="es-ES" sz="1200" dirty="0">
                <a:ea typeface="+mn-lt"/>
                <a:cs typeface="+mn-lt"/>
              </a:rPr>
              <a:t>Prioridad</a:t>
            </a:r>
            <a:endParaRPr lang="es-ES" dirty="0"/>
          </a:p>
          <a:p>
            <a:pPr marL="285750" indent="-285750">
              <a:buFont typeface="Arial"/>
              <a:buChar char="•"/>
            </a:pPr>
            <a:r>
              <a:rPr lang="es-ES" sz="1200" dirty="0">
                <a:ea typeface="+mn-lt"/>
                <a:cs typeface="+mn-lt"/>
              </a:rPr>
              <a:t>Etiquetas de color</a:t>
            </a:r>
            <a:endParaRPr lang="es-ES" dirty="0"/>
          </a:p>
          <a:p>
            <a:endParaRPr lang="es-ES" sz="1200" b="1" dirty="0">
              <a:ea typeface="Roboto"/>
              <a:cs typeface="Roboto"/>
            </a:endParaRPr>
          </a:p>
          <a:p>
            <a:r>
              <a:rPr lang="es-ES" sz="1200" b="1" dirty="0">
                <a:ea typeface="+mn-lt"/>
                <a:cs typeface="+mn-lt"/>
              </a:rPr>
              <a:t>Demostración:</a:t>
            </a:r>
            <a:endParaRPr lang="es-ES" b="1" dirty="0"/>
          </a:p>
          <a:p>
            <a:r>
              <a:rPr lang="es-ES" sz="1200" dirty="0">
                <a:ea typeface="+mn-lt"/>
                <a:cs typeface="+mn-lt"/>
              </a:rPr>
              <a:t>Crear tarea → adjuntar archivo Word online → asignar a 2 personas → </a:t>
            </a:r>
            <a:r>
              <a:rPr lang="es-ES" sz="1200" dirty="0" err="1">
                <a:ea typeface="+mn-lt"/>
                <a:cs typeface="+mn-lt"/>
              </a:rPr>
              <a:t>checklist</a:t>
            </a:r>
            <a:endParaRPr lang="es-ES" dirty="0" err="1"/>
          </a:p>
          <a:p>
            <a:endParaRPr lang="es-ES" sz="1200" dirty="0">
              <a:ea typeface="Roboto"/>
              <a:cs typeface="Roboto"/>
            </a:endParaRPr>
          </a:p>
        </p:txBody>
      </p:sp>
    </p:spTree>
    <p:extLst>
      <p:ext uri="{BB962C8B-B14F-4D97-AF65-F5344CB8AC3E}">
        <p14:creationId xmlns:p14="http://schemas.microsoft.com/office/powerpoint/2010/main" val="20515538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BF864-9090-56C8-8FE6-8EA2879F113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1967905-0D54-FB04-93AE-72BB3954A7D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8751908-C89C-C36B-8D62-500BA582CD4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07B600F3-85E6-48B0-8B22-03371A142C49}"/>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08143996-8F28-77AA-212E-3A23FBA3E0B2}"/>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31AA3F17-43A4-7A86-3C9C-9C1EEEF944D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8C8D71B-1912-EDA6-8048-CB601DBD294E}"/>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B487FA3F-F919-E738-37BE-C8FCFB04A62E}"/>
              </a:ext>
            </a:extLst>
          </p:cNvPr>
          <p:cNvSpPr txBox="1"/>
          <p:nvPr/>
        </p:nvSpPr>
        <p:spPr>
          <a:xfrm>
            <a:off x="593651" y="1365825"/>
            <a:ext cx="813390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Seguimiento y vistas de </a:t>
            </a:r>
            <a:r>
              <a:rPr lang="es-ES" sz="1200" b="1" dirty="0" err="1">
                <a:ea typeface="+mn-lt"/>
                <a:cs typeface="+mn-lt"/>
              </a:rPr>
              <a:t>Planner</a:t>
            </a:r>
            <a:r>
              <a:rPr lang="es-ES" sz="1200" b="1" dirty="0">
                <a:ea typeface="+mn-lt"/>
                <a:cs typeface="+mn-lt"/>
              </a:rPr>
              <a:t> </a:t>
            </a:r>
            <a:endParaRPr lang="es-ES" dirty="0"/>
          </a:p>
          <a:p>
            <a:r>
              <a:rPr lang="es-ES" sz="1200" dirty="0">
                <a:ea typeface="+mn-lt"/>
                <a:cs typeface="+mn-lt"/>
              </a:rPr>
              <a:t>Mostrar las distintas formas de visualizar un proyecto:</a:t>
            </a:r>
            <a:endParaRPr lang="es-ES" dirty="0">
              <a:ea typeface="+mn-lt"/>
              <a:cs typeface="+mn-lt"/>
            </a:endParaRPr>
          </a:p>
          <a:p>
            <a:pPr marL="285750" indent="-285750">
              <a:buFont typeface="Arial"/>
              <a:buChar char="•"/>
            </a:pPr>
            <a:r>
              <a:rPr lang="es-ES" sz="1200" dirty="0">
                <a:ea typeface="+mn-lt"/>
                <a:cs typeface="+mn-lt"/>
              </a:rPr>
              <a:t>Vista “Tablero”</a:t>
            </a:r>
            <a:endParaRPr lang="es-ES"/>
          </a:p>
          <a:p>
            <a:pPr marL="285750" indent="-285750">
              <a:buFont typeface="Arial"/>
              <a:buChar char="•"/>
            </a:pPr>
            <a:r>
              <a:rPr lang="es-ES" sz="1200" dirty="0">
                <a:ea typeface="+mn-lt"/>
                <a:cs typeface="+mn-lt"/>
              </a:rPr>
              <a:t>Vista “Gráfico” (progreso por persona, atrasos, estados)</a:t>
            </a:r>
            <a:endParaRPr lang="es-ES">
              <a:ea typeface="+mn-lt"/>
              <a:cs typeface="+mn-lt"/>
            </a:endParaRPr>
          </a:p>
          <a:p>
            <a:pPr marL="285750" indent="-285750">
              <a:buFont typeface="Arial"/>
              <a:buChar char="•"/>
            </a:pPr>
            <a:r>
              <a:rPr lang="es-ES" sz="1200" dirty="0">
                <a:ea typeface="+mn-lt"/>
                <a:cs typeface="+mn-lt"/>
              </a:rPr>
              <a:t>Vista “Calendario”</a:t>
            </a:r>
            <a:endParaRPr lang="es-ES"/>
          </a:p>
          <a:p>
            <a:pPr marL="285750" indent="-285750">
              <a:buFont typeface="Arial"/>
              <a:buChar char="•"/>
            </a:pPr>
            <a:r>
              <a:rPr lang="es-ES" sz="1200" dirty="0">
                <a:ea typeface="+mn-lt"/>
                <a:cs typeface="+mn-lt"/>
              </a:rPr>
              <a:t>Vista “Cronograma” (timeline estilo Gantt)</a:t>
            </a:r>
            <a:endParaRPr lang="es-ES"/>
          </a:p>
          <a:p>
            <a:endParaRPr lang="es-ES" sz="1200" dirty="0">
              <a:ea typeface="Roboto"/>
              <a:cs typeface="Roboto"/>
            </a:endParaRPr>
          </a:p>
          <a:p>
            <a:endParaRPr lang="es-ES" sz="1200" b="1" dirty="0">
              <a:ea typeface="Roboto"/>
              <a:cs typeface="Roboto"/>
            </a:endParaRPr>
          </a:p>
          <a:p>
            <a:r>
              <a:rPr lang="es-ES" sz="1200" b="1" dirty="0">
                <a:ea typeface="+mn-lt"/>
                <a:cs typeface="+mn-lt"/>
              </a:rPr>
              <a:t>Demostración:</a:t>
            </a:r>
            <a:endParaRPr lang="es-ES" b="1" dirty="0"/>
          </a:p>
          <a:p>
            <a:r>
              <a:rPr lang="es-ES" sz="1200" dirty="0">
                <a:ea typeface="+mn-lt"/>
                <a:cs typeface="+mn-lt"/>
              </a:rPr>
              <a:t>Mover 3 tareas entre columnas y ver cómo se actualiza el gráfico.</a:t>
            </a:r>
            <a:endParaRPr lang="es-ES" dirty="0"/>
          </a:p>
          <a:p>
            <a:endParaRPr lang="es-ES" sz="1200" dirty="0">
              <a:ea typeface="Roboto"/>
              <a:cs typeface="Roboto"/>
            </a:endParaRPr>
          </a:p>
        </p:txBody>
      </p:sp>
    </p:spTree>
    <p:extLst>
      <p:ext uri="{BB962C8B-B14F-4D97-AF65-F5344CB8AC3E}">
        <p14:creationId xmlns:p14="http://schemas.microsoft.com/office/powerpoint/2010/main" val="588662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56697-C22C-D4A7-6BC2-A42DAACD6E9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60A57E8-588C-214D-2A0B-F2841BD468C4}"/>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8B669DCC-995C-B3BF-8E6A-8EEA9253DDBB}"/>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9C5F439B-5821-5558-2EBF-55804B19616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Outlook Avanzado</a:t>
              </a:r>
              <a:endParaRPr lang="es-ES" dirty="0"/>
            </a:p>
          </p:txBody>
        </p:sp>
      </p:grpSp>
      <p:grpSp>
        <p:nvGrpSpPr>
          <p:cNvPr id="7" name="Group 7">
            <a:extLst>
              <a:ext uri="{FF2B5EF4-FFF2-40B4-BE49-F238E27FC236}">
                <a16:creationId xmlns:a16="http://schemas.microsoft.com/office/drawing/2014/main" id="{118B34DA-2066-D1EE-A170-2C213CAC4C34}"/>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ACD782D0-26B6-4AB9-58C4-14FA533EB81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3787D97-5E0F-0563-0F1F-240587F1FB3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D59A4D73-D673-3B38-646E-CE6915072453}"/>
              </a:ext>
            </a:extLst>
          </p:cNvPr>
          <p:cNvSpPr txBox="1"/>
          <p:nvPr/>
        </p:nvSpPr>
        <p:spPr>
          <a:xfrm>
            <a:off x="593651" y="1240464"/>
            <a:ext cx="813390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Grupos de Outlook</a:t>
            </a:r>
            <a:endParaRPr lang="es-ES" dirty="0"/>
          </a:p>
          <a:p>
            <a:pPr marL="285750" indent="-285750">
              <a:buFont typeface="Arial"/>
              <a:buChar char="•"/>
            </a:pPr>
            <a:r>
              <a:rPr lang="es-ES" sz="1200" dirty="0">
                <a:ea typeface="+mn-lt"/>
                <a:cs typeface="+mn-lt"/>
              </a:rPr>
              <a:t>Qué es un grupo (y cómo no confundirlo con “listas de distribución”)</a:t>
            </a:r>
            <a:endParaRPr lang="es-ES" sz="1200" dirty="0">
              <a:ea typeface="Roboto"/>
              <a:cs typeface="Roboto"/>
            </a:endParaRPr>
          </a:p>
          <a:p>
            <a:pPr marL="285750" indent="-285750">
              <a:buFont typeface="Arial"/>
              <a:buChar char="•"/>
            </a:pPr>
            <a:r>
              <a:rPr lang="es-ES" sz="1200" dirty="0">
                <a:ea typeface="Roboto"/>
                <a:cs typeface="Roboto"/>
              </a:rPr>
              <a:t>Bandeja compartida</a:t>
            </a:r>
            <a:endParaRPr lang="es-ES" dirty="0"/>
          </a:p>
          <a:p>
            <a:pPr marL="285750" indent="-285750">
              <a:buFont typeface="Arial"/>
              <a:buChar char="•"/>
            </a:pPr>
            <a:r>
              <a:rPr lang="es-ES" sz="1200" dirty="0">
                <a:ea typeface="+mn-lt"/>
                <a:cs typeface="+mn-lt"/>
              </a:rPr>
              <a:t>Calendario de grupo</a:t>
            </a:r>
            <a:endParaRPr lang="es-ES" dirty="0"/>
          </a:p>
          <a:p>
            <a:pPr marL="285750" indent="-285750">
              <a:buFont typeface="Arial"/>
              <a:buChar char="•"/>
            </a:pPr>
            <a:r>
              <a:rPr lang="es-ES" sz="1200" dirty="0">
                <a:ea typeface="+mn-lt"/>
                <a:cs typeface="+mn-lt"/>
              </a:rPr>
              <a:t>Cuándo conviene usar grupos vs </a:t>
            </a:r>
            <a:r>
              <a:rPr lang="es-ES" sz="1200" dirty="0" err="1">
                <a:ea typeface="+mn-lt"/>
                <a:cs typeface="+mn-lt"/>
              </a:rPr>
              <a:t>Teams</a:t>
            </a:r>
            <a:endParaRPr lang="es-ES" dirty="0" err="1"/>
          </a:p>
          <a:p>
            <a:pPr marL="285750" indent="-285750">
              <a:buFont typeface="Arial"/>
              <a:buChar char="•"/>
            </a:pPr>
            <a:endParaRPr lang="es-ES" sz="1200" dirty="0">
              <a:ea typeface="Roboto"/>
              <a:cs typeface="Roboto"/>
            </a:endParaRPr>
          </a:p>
          <a:p>
            <a:endParaRPr lang="es-ES" sz="1200" dirty="0">
              <a:ea typeface="+mn-lt"/>
              <a:cs typeface="+mn-lt"/>
            </a:endParaRPr>
          </a:p>
        </p:txBody>
      </p:sp>
      <p:pic>
        <p:nvPicPr>
          <p:cNvPr id="5" name="Imagen 4" descr="Microsoft Outlook y las extensiones: el futuro de Microsoft 365 —  Consultoría y Soporte en ArcGIS y SharePoint certificados 🚀">
            <a:extLst>
              <a:ext uri="{FF2B5EF4-FFF2-40B4-BE49-F238E27FC236}">
                <a16:creationId xmlns:a16="http://schemas.microsoft.com/office/drawing/2014/main" id="{198DC908-8516-649E-2A34-9FBABE0C9E25}"/>
              </a:ext>
            </a:extLst>
          </p:cNvPr>
          <p:cNvPicPr>
            <a:picLocks noChangeAspect="1"/>
          </p:cNvPicPr>
          <p:nvPr/>
        </p:nvPicPr>
        <p:blipFill>
          <a:blip r:embed="rId3"/>
          <a:stretch>
            <a:fillRect/>
          </a:stretch>
        </p:blipFill>
        <p:spPr>
          <a:xfrm>
            <a:off x="3057525" y="2801978"/>
            <a:ext cx="3028950" cy="1514475"/>
          </a:xfrm>
          <a:prstGeom prst="rect">
            <a:avLst/>
          </a:prstGeom>
        </p:spPr>
      </p:pic>
    </p:spTree>
    <p:extLst>
      <p:ext uri="{BB962C8B-B14F-4D97-AF65-F5344CB8AC3E}">
        <p14:creationId xmlns:p14="http://schemas.microsoft.com/office/powerpoint/2010/main" val="1682642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C05A6-BEFC-2EF9-9298-A7F728AFA3F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29CED8-F381-797F-06B8-B4382B8F35E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1D7F6FB-5258-C7F2-4C89-69ECB7ED9B8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D0DE484-2FC2-1931-AC73-910AF76C8B2F}"/>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B463AD01-A582-6224-531B-301DFDD9F65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103517D-241D-CAA9-26F5-24F52AD1D71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4A719BF-205F-F924-B5CE-3318544054C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F6B495A8-D508-8A38-5E4E-11D29B85A48D}"/>
              </a:ext>
            </a:extLst>
          </p:cNvPr>
          <p:cNvSpPr txBox="1"/>
          <p:nvPr/>
        </p:nvSpPr>
        <p:spPr>
          <a:xfrm>
            <a:off x="593651" y="1365825"/>
            <a:ext cx="81339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Notificaciones e integración con Outlook </a:t>
            </a:r>
            <a:endParaRPr lang="es-ES" dirty="0">
              <a:ea typeface="Roboto"/>
              <a:cs typeface="Roboto"/>
            </a:endParaRPr>
          </a:p>
          <a:p>
            <a:endParaRPr lang="es-ES" sz="1200" b="1" dirty="0">
              <a:ea typeface="+mn-lt"/>
              <a:cs typeface="+mn-lt"/>
            </a:endParaRPr>
          </a:p>
          <a:p>
            <a:pPr marL="285750" indent="-285750">
              <a:buFont typeface="Arial"/>
              <a:buChar char="•"/>
            </a:pPr>
            <a:r>
              <a:rPr lang="es-ES" sz="1200" dirty="0">
                <a:ea typeface="+mn-lt"/>
                <a:cs typeface="+mn-lt"/>
              </a:rPr>
              <a:t>Recordatorios automáticos</a:t>
            </a:r>
            <a:endParaRPr lang="es-ES" dirty="0"/>
          </a:p>
          <a:p>
            <a:pPr marL="285750" indent="-285750">
              <a:buFont typeface="Arial"/>
              <a:buChar char="•"/>
            </a:pPr>
            <a:r>
              <a:rPr lang="es-ES" sz="1200" dirty="0">
                <a:ea typeface="+mn-lt"/>
                <a:cs typeface="+mn-lt"/>
              </a:rPr>
              <a:t>Tareas asignadas → llegan al correo</a:t>
            </a:r>
            <a:endParaRPr lang="es-ES" dirty="0"/>
          </a:p>
          <a:p>
            <a:pPr marL="285750" indent="-285750">
              <a:buFont typeface="Arial"/>
              <a:buChar char="•"/>
            </a:pPr>
            <a:r>
              <a:rPr lang="es-ES" sz="1200" dirty="0">
                <a:ea typeface="+mn-lt"/>
                <a:cs typeface="+mn-lt"/>
              </a:rPr>
              <a:t>Cambios en reuniones de </a:t>
            </a:r>
            <a:r>
              <a:rPr lang="es-ES" sz="1200" dirty="0" err="1">
                <a:ea typeface="+mn-lt"/>
                <a:cs typeface="+mn-lt"/>
              </a:rPr>
              <a:t>Teams</a:t>
            </a:r>
            <a:r>
              <a:rPr lang="es-ES" sz="1200" dirty="0">
                <a:ea typeface="+mn-lt"/>
                <a:cs typeface="+mn-lt"/>
              </a:rPr>
              <a:t> → también se reflejan</a:t>
            </a:r>
            <a:endParaRPr lang="es-ES" dirty="0"/>
          </a:p>
          <a:p>
            <a:endParaRPr lang="es-ES" sz="1200" dirty="0">
              <a:ea typeface="Roboto"/>
              <a:cs typeface="Roboto"/>
            </a:endParaRPr>
          </a:p>
          <a:p>
            <a:endParaRPr lang="es-ES" sz="1200" dirty="0">
              <a:ea typeface="Roboto"/>
              <a:cs typeface="Roboto"/>
            </a:endParaRPr>
          </a:p>
          <a:p>
            <a:endParaRPr lang="es-ES" sz="1200" b="1" dirty="0">
              <a:ea typeface="Roboto"/>
              <a:cs typeface="Roboto"/>
            </a:endParaRPr>
          </a:p>
          <a:p>
            <a:endParaRPr lang="es-ES" sz="1200" dirty="0">
              <a:ea typeface="Roboto"/>
              <a:cs typeface="Roboto"/>
            </a:endParaRPr>
          </a:p>
        </p:txBody>
      </p:sp>
    </p:spTree>
    <p:extLst>
      <p:ext uri="{BB962C8B-B14F-4D97-AF65-F5344CB8AC3E}">
        <p14:creationId xmlns:p14="http://schemas.microsoft.com/office/powerpoint/2010/main" val="10833310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1B715-787E-3344-F0AC-7925EE3D6DD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0914B51-38EB-79C4-1C6D-A42F4A0B66BE}"/>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93C9D04-8869-793B-3128-E3F12A6D4BFC}"/>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9ABFDF84-1591-7589-8C88-403747062C27}"/>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ADB80654-75B1-B4E0-3822-28F5617E28F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BBD66FC-22F3-DDE6-578E-513804A8AFF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20EDDD5D-E55A-7B5A-0C89-223548534474}"/>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0751CF25-52A3-031F-BE8C-419B52B226C3}"/>
              </a:ext>
            </a:extLst>
          </p:cNvPr>
          <p:cNvSpPr txBox="1"/>
          <p:nvPr/>
        </p:nvSpPr>
        <p:spPr>
          <a:xfrm>
            <a:off x="593651" y="1365825"/>
            <a:ext cx="81339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Automatizar flujos simples con </a:t>
            </a:r>
            <a:r>
              <a:rPr lang="es-ES" sz="1200" b="1" err="1">
                <a:ea typeface="+mn-lt"/>
                <a:cs typeface="+mn-lt"/>
              </a:rPr>
              <a:t>Power</a:t>
            </a:r>
            <a:r>
              <a:rPr lang="es-ES" sz="1200" b="1" dirty="0">
                <a:ea typeface="+mn-lt"/>
                <a:cs typeface="+mn-lt"/>
              </a:rPr>
              <a:t> </a:t>
            </a:r>
            <a:r>
              <a:rPr lang="es-ES" sz="1200" b="1" err="1">
                <a:ea typeface="+mn-lt"/>
                <a:cs typeface="+mn-lt"/>
              </a:rPr>
              <a:t>Automate</a:t>
            </a:r>
            <a:r>
              <a:rPr lang="es-ES" sz="1200" b="1" dirty="0">
                <a:ea typeface="+mn-lt"/>
                <a:cs typeface="+mn-lt"/>
              </a:rPr>
              <a:t> </a:t>
            </a:r>
            <a:endParaRPr lang="es-ES" b="1" dirty="0"/>
          </a:p>
          <a:p>
            <a:endParaRPr lang="es-ES" sz="1200" b="1" dirty="0">
              <a:ea typeface="+mn-lt"/>
              <a:cs typeface="+mn-lt"/>
            </a:endParaRPr>
          </a:p>
          <a:p>
            <a:r>
              <a:rPr lang="es-ES" sz="1200" dirty="0">
                <a:ea typeface="+mn-lt"/>
                <a:cs typeface="+mn-lt"/>
              </a:rPr>
              <a:t>Ejemplo:</a:t>
            </a:r>
            <a:endParaRPr lang="es-ES" dirty="0">
              <a:ea typeface="Roboto"/>
              <a:cs typeface="Roboto"/>
            </a:endParaRPr>
          </a:p>
          <a:p>
            <a:r>
              <a:rPr lang="es-ES" sz="1200" dirty="0">
                <a:ea typeface="+mn-lt"/>
                <a:cs typeface="+mn-lt"/>
              </a:rPr>
              <a:t>“Cuando una tarea pase a ‘Completado’ → enviar aviso al equipo.”</a:t>
            </a:r>
            <a:endParaRPr lang="es-ES" dirty="0">
              <a:ea typeface="Roboto"/>
              <a:cs typeface="Roboto"/>
            </a:endParaRPr>
          </a:p>
          <a:p>
            <a:pPr marL="285750" indent="-285750">
              <a:buFont typeface="Arial"/>
              <a:buChar char="•"/>
            </a:pPr>
            <a:endParaRPr lang="es-ES" sz="1200" dirty="0">
              <a:ea typeface="Roboto"/>
              <a:cs typeface="Roboto"/>
            </a:endParaRPr>
          </a:p>
          <a:p>
            <a:endParaRPr lang="es-ES" sz="1200" dirty="0">
              <a:ea typeface="Roboto"/>
              <a:cs typeface="Roboto"/>
            </a:endParaRPr>
          </a:p>
          <a:p>
            <a:endParaRPr lang="es-ES" sz="1200" dirty="0">
              <a:ea typeface="Roboto"/>
              <a:cs typeface="Roboto"/>
            </a:endParaRPr>
          </a:p>
          <a:p>
            <a:endParaRPr lang="es-ES" sz="1200" b="1" dirty="0">
              <a:ea typeface="Roboto"/>
              <a:cs typeface="Roboto"/>
            </a:endParaRPr>
          </a:p>
          <a:p>
            <a:endParaRPr lang="es-ES" sz="1200" dirty="0">
              <a:ea typeface="Roboto"/>
              <a:cs typeface="Roboto"/>
            </a:endParaRPr>
          </a:p>
        </p:txBody>
      </p:sp>
    </p:spTree>
    <p:extLst>
      <p:ext uri="{BB962C8B-B14F-4D97-AF65-F5344CB8AC3E}">
        <p14:creationId xmlns:p14="http://schemas.microsoft.com/office/powerpoint/2010/main" val="18676258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E6EC-6B77-EDB8-9F53-AEC1A33805B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DC0BDF7-AFBD-0993-8252-64308DCD7B2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EFF43388-DCF7-93D8-C946-F1AC5BDEFEA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05D3E6B-600B-09C6-2093-BB1B1D7B022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DC0246ED-3F6F-9D7C-775C-194645D0733C}"/>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C18E9156-4A7F-9DDB-7ACC-C3084EE5776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43C848C-326A-C62C-9A7A-D95CAB61C808}"/>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 Teams&#10;&#10;El contenido generado por IA puede ser incorrecto.">
            <a:extLst>
              <a:ext uri="{FF2B5EF4-FFF2-40B4-BE49-F238E27FC236}">
                <a16:creationId xmlns:a16="http://schemas.microsoft.com/office/drawing/2014/main" id="{20496CD8-4895-779E-A5DF-BD625566EBCE}"/>
              </a:ext>
            </a:extLst>
          </p:cNvPr>
          <p:cNvPicPr>
            <a:picLocks noChangeAspect="1"/>
          </p:cNvPicPr>
          <p:nvPr/>
        </p:nvPicPr>
        <p:blipFill>
          <a:blip r:embed="rId3"/>
          <a:stretch>
            <a:fillRect/>
          </a:stretch>
        </p:blipFill>
        <p:spPr>
          <a:xfrm>
            <a:off x="394415" y="1110710"/>
            <a:ext cx="8363219" cy="2930129"/>
          </a:xfrm>
          <a:prstGeom prst="rect">
            <a:avLst/>
          </a:prstGeom>
        </p:spPr>
      </p:pic>
    </p:spTree>
    <p:extLst>
      <p:ext uri="{BB962C8B-B14F-4D97-AF65-F5344CB8AC3E}">
        <p14:creationId xmlns:p14="http://schemas.microsoft.com/office/powerpoint/2010/main" val="29248423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367E0-3C7D-564D-62A8-B23E8A1FC98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783B018-1CAC-765F-318E-16069D024C5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34F5612-8CE8-0802-41AE-084E705FB893}"/>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BBA94374-CC47-6E2A-90AF-762B4AD720B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DDCB7ABB-CA56-0466-120F-7E7D29C04AFC}"/>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E5CE4C9B-41B1-A56A-D73F-9A60FD12DD1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D9E0FDBF-A5BC-E5EF-44E4-F52337944C28}"/>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10;&#10;El contenido generado por IA puede ser incorrecto.">
            <a:extLst>
              <a:ext uri="{FF2B5EF4-FFF2-40B4-BE49-F238E27FC236}">
                <a16:creationId xmlns:a16="http://schemas.microsoft.com/office/drawing/2014/main" id="{5C8E2339-4312-A827-DF20-E22A4255B1F8}"/>
              </a:ext>
            </a:extLst>
          </p:cNvPr>
          <p:cNvPicPr>
            <a:picLocks noChangeAspect="1"/>
          </p:cNvPicPr>
          <p:nvPr/>
        </p:nvPicPr>
        <p:blipFill>
          <a:blip r:embed="rId3"/>
          <a:stretch>
            <a:fillRect/>
          </a:stretch>
        </p:blipFill>
        <p:spPr>
          <a:xfrm>
            <a:off x="2044482" y="1287887"/>
            <a:ext cx="5183824" cy="3187522"/>
          </a:xfrm>
          <a:prstGeom prst="rect">
            <a:avLst/>
          </a:prstGeom>
        </p:spPr>
      </p:pic>
    </p:spTree>
    <p:extLst>
      <p:ext uri="{BB962C8B-B14F-4D97-AF65-F5344CB8AC3E}">
        <p14:creationId xmlns:p14="http://schemas.microsoft.com/office/powerpoint/2010/main" val="19494315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B10BF-B0DC-304D-87C1-2731A21322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D9172DD-36B6-04CF-EDDE-DF7E28E60DCF}"/>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6DE918F4-A2B3-43EA-833D-B41B4492280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5AA66058-2952-B47F-AC18-15B8DCD17EE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F92D4639-DD6C-7284-60D1-F3CAF4F6D1BD}"/>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AD168CA0-A19E-1464-F4B2-D94228B8704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CE14A2D9-5DE7-19A9-8121-CF70DAA37168}"/>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magen que contiene Tabla&#10;&#10;El contenido generado por IA puede ser incorrecto.">
            <a:extLst>
              <a:ext uri="{FF2B5EF4-FFF2-40B4-BE49-F238E27FC236}">
                <a16:creationId xmlns:a16="http://schemas.microsoft.com/office/drawing/2014/main" id="{AACD6BBA-0A90-DC50-81B4-1E1DB4D2E0D7}"/>
              </a:ext>
            </a:extLst>
          </p:cNvPr>
          <p:cNvPicPr>
            <a:picLocks noChangeAspect="1"/>
          </p:cNvPicPr>
          <p:nvPr/>
        </p:nvPicPr>
        <p:blipFill>
          <a:blip r:embed="rId3"/>
          <a:stretch>
            <a:fillRect/>
          </a:stretch>
        </p:blipFill>
        <p:spPr>
          <a:xfrm>
            <a:off x="853225" y="1194160"/>
            <a:ext cx="7437550" cy="3053005"/>
          </a:xfrm>
          <a:prstGeom prst="rect">
            <a:avLst/>
          </a:prstGeom>
        </p:spPr>
      </p:pic>
    </p:spTree>
    <p:extLst>
      <p:ext uri="{BB962C8B-B14F-4D97-AF65-F5344CB8AC3E}">
        <p14:creationId xmlns:p14="http://schemas.microsoft.com/office/powerpoint/2010/main" val="41813611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1024D-6D0A-55C8-F013-A4192502D1F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5F2977D-9C78-F75C-B41E-85F5B30C36A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9960C669-4344-F770-10BE-04087E1F57E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FFEEE29-D8B5-CA87-1E7B-BEB41813DDAE}"/>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1A9CC5CF-30A8-FD7E-E821-6B1213A4FF6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58DB3FF2-F348-E31B-6F16-52CFBF0BBF8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A42D5EE-1DD0-33D6-BF91-C6606FFE7AFD}"/>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 Tabla&#10;&#10;El contenido generado por IA puede ser incorrecto.">
            <a:extLst>
              <a:ext uri="{FF2B5EF4-FFF2-40B4-BE49-F238E27FC236}">
                <a16:creationId xmlns:a16="http://schemas.microsoft.com/office/drawing/2014/main" id="{547B46B2-BB8C-943A-71C2-3044C1409F14}"/>
              </a:ext>
            </a:extLst>
          </p:cNvPr>
          <p:cNvPicPr>
            <a:picLocks noChangeAspect="1"/>
          </p:cNvPicPr>
          <p:nvPr/>
        </p:nvPicPr>
        <p:blipFill>
          <a:blip r:embed="rId3"/>
          <a:stretch>
            <a:fillRect/>
          </a:stretch>
        </p:blipFill>
        <p:spPr>
          <a:xfrm>
            <a:off x="660042" y="1285617"/>
            <a:ext cx="7831965" cy="2741302"/>
          </a:xfrm>
          <a:prstGeom prst="rect">
            <a:avLst/>
          </a:prstGeom>
        </p:spPr>
      </p:pic>
    </p:spTree>
    <p:extLst>
      <p:ext uri="{BB962C8B-B14F-4D97-AF65-F5344CB8AC3E}">
        <p14:creationId xmlns:p14="http://schemas.microsoft.com/office/powerpoint/2010/main" val="8855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7187B-D404-53F6-D22E-171B3CA7397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78E16D3-5076-59A1-4F23-2B7DBE54A875}"/>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4DC02C8B-20ED-C1B4-3538-6178E695CF0D}"/>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D7379A0-527D-E53F-B8C6-F7DA6933F37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E01EBEF2-7D76-F477-A5BF-0A748C94774B}"/>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2F426B2C-3B15-704B-4670-76508422E7E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479B75D-AC3F-7487-CAE6-B482B39322F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a:extLst>
              <a:ext uri="{FF2B5EF4-FFF2-40B4-BE49-F238E27FC236}">
                <a16:creationId xmlns:a16="http://schemas.microsoft.com/office/drawing/2014/main" id="{804922B4-268F-EAD3-777C-6256B2DF00C1}"/>
              </a:ext>
            </a:extLst>
          </p:cNvPr>
          <p:cNvPicPr>
            <a:picLocks noChangeAspect="1"/>
          </p:cNvPicPr>
          <p:nvPr/>
        </p:nvPicPr>
        <p:blipFill>
          <a:blip r:embed="rId3"/>
          <a:stretch>
            <a:fillRect/>
          </a:stretch>
        </p:blipFill>
        <p:spPr>
          <a:xfrm>
            <a:off x="482958" y="1094199"/>
            <a:ext cx="8017099" cy="3285122"/>
          </a:xfrm>
          <a:prstGeom prst="rect">
            <a:avLst/>
          </a:prstGeom>
        </p:spPr>
      </p:pic>
    </p:spTree>
    <p:extLst>
      <p:ext uri="{BB962C8B-B14F-4D97-AF65-F5344CB8AC3E}">
        <p14:creationId xmlns:p14="http://schemas.microsoft.com/office/powerpoint/2010/main" val="32549009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BEB5E-248F-08CA-D68F-D3BB1C46C60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4ADF651-8CA5-E55E-AD25-24082667599A}"/>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974944F6-2094-E605-F317-227EBD68AAAE}"/>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3AEDF51-8A4C-75E1-97FC-DE6842CFE960}"/>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AEF1482F-825D-4D55-9367-1728E5BABA8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4E08EF68-27BC-B611-8378-1D27965A86E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D2543BB-DB17-0002-85BA-6BA71754912A}"/>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10;&#10;El contenido generado por IA puede ser incorrecto.">
            <a:extLst>
              <a:ext uri="{FF2B5EF4-FFF2-40B4-BE49-F238E27FC236}">
                <a16:creationId xmlns:a16="http://schemas.microsoft.com/office/drawing/2014/main" id="{CBC5C547-E360-FC15-02F7-2858FFED8C80}"/>
              </a:ext>
            </a:extLst>
          </p:cNvPr>
          <p:cNvPicPr>
            <a:picLocks noChangeAspect="1"/>
          </p:cNvPicPr>
          <p:nvPr/>
        </p:nvPicPr>
        <p:blipFill>
          <a:blip r:embed="rId3"/>
          <a:stretch>
            <a:fillRect/>
          </a:stretch>
        </p:blipFill>
        <p:spPr>
          <a:xfrm>
            <a:off x="1602867" y="971200"/>
            <a:ext cx="5468446" cy="3779614"/>
          </a:xfrm>
          <a:prstGeom prst="rect">
            <a:avLst/>
          </a:prstGeom>
        </p:spPr>
      </p:pic>
      <p:sp>
        <p:nvSpPr>
          <p:cNvPr id="6" name="Flecha: hacia la izquierda 5">
            <a:extLst>
              <a:ext uri="{FF2B5EF4-FFF2-40B4-BE49-F238E27FC236}">
                <a16:creationId xmlns:a16="http://schemas.microsoft.com/office/drawing/2014/main" id="{4CABCB87-0EE7-8B65-FB58-4A27C639DD92}"/>
              </a:ext>
            </a:extLst>
          </p:cNvPr>
          <p:cNvSpPr/>
          <p:nvPr/>
        </p:nvSpPr>
        <p:spPr>
          <a:xfrm>
            <a:off x="4290126" y="2888363"/>
            <a:ext cx="289774" cy="29782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457220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8872E-E936-30F1-8BB1-C2EC92E28B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D8A06F-CD94-E690-B12F-EB123E4B4370}"/>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DD7AA75-3AD7-6063-BDD9-2A37364F3FE7}"/>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BDC1FEF-2DFD-6493-79EC-1568692599C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17FD8D4F-8C76-A653-19F1-78BEA9E3667C}"/>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EDAC7AA-99D3-8B31-7AC0-D3C37C92CF8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E9C42DC-A6B0-F62E-2883-8902FC126384}"/>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abla&#10;&#10;El contenido generado por IA puede ser incorrecto.">
            <a:extLst>
              <a:ext uri="{FF2B5EF4-FFF2-40B4-BE49-F238E27FC236}">
                <a16:creationId xmlns:a16="http://schemas.microsoft.com/office/drawing/2014/main" id="{B22197D0-87CE-53FE-6009-56AF459A7EA2}"/>
              </a:ext>
            </a:extLst>
          </p:cNvPr>
          <p:cNvPicPr>
            <a:picLocks noChangeAspect="1"/>
          </p:cNvPicPr>
          <p:nvPr/>
        </p:nvPicPr>
        <p:blipFill>
          <a:blip r:embed="rId3"/>
          <a:stretch>
            <a:fillRect/>
          </a:stretch>
        </p:blipFill>
        <p:spPr>
          <a:xfrm>
            <a:off x="595648" y="1091673"/>
            <a:ext cx="7550240" cy="3370669"/>
          </a:xfrm>
          <a:prstGeom prst="rect">
            <a:avLst/>
          </a:prstGeom>
        </p:spPr>
      </p:pic>
    </p:spTree>
    <p:extLst>
      <p:ext uri="{BB962C8B-B14F-4D97-AF65-F5344CB8AC3E}">
        <p14:creationId xmlns:p14="http://schemas.microsoft.com/office/powerpoint/2010/main" val="11964562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6147A-6780-85DA-23E7-1D92185AF9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69B398D-D3EB-94A9-2240-243704AB578E}"/>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AAA6D9F8-1F59-6F15-A56C-335C2B6F2C7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0717791-2048-4CAD-1BDD-884252463273}"/>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A46C9184-7764-2B1D-14EA-66B5626A9A3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B6B8447-F262-AD00-A2FF-8C7544DB393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A6269424-EBE5-E41C-A092-773B66A3BAA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9" name="Imagen 8" descr="Interfaz de usuario gráfica, Texto, Aplicación&#10;&#10;El contenido generado por IA puede ser incorrecto.">
            <a:extLst>
              <a:ext uri="{FF2B5EF4-FFF2-40B4-BE49-F238E27FC236}">
                <a16:creationId xmlns:a16="http://schemas.microsoft.com/office/drawing/2014/main" id="{9FAFB05B-D741-A656-17AC-BC38F1B32EA0}"/>
              </a:ext>
            </a:extLst>
          </p:cNvPr>
          <p:cNvPicPr>
            <a:picLocks noChangeAspect="1"/>
          </p:cNvPicPr>
          <p:nvPr/>
        </p:nvPicPr>
        <p:blipFill>
          <a:blip r:embed="rId3"/>
          <a:stretch>
            <a:fillRect/>
          </a:stretch>
        </p:blipFill>
        <p:spPr>
          <a:xfrm>
            <a:off x="1818375" y="1062507"/>
            <a:ext cx="5515297" cy="3759022"/>
          </a:xfrm>
          <a:prstGeom prst="rect">
            <a:avLst/>
          </a:prstGeom>
        </p:spPr>
      </p:pic>
    </p:spTree>
    <p:extLst>
      <p:ext uri="{BB962C8B-B14F-4D97-AF65-F5344CB8AC3E}">
        <p14:creationId xmlns:p14="http://schemas.microsoft.com/office/powerpoint/2010/main" val="3508379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04BAD-4BBB-7696-BE61-CB2F664AB1F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F6A4D8B-8F01-6AC0-3EB2-1CE32C8B313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174282E6-E504-2C2F-6455-F698D0B8336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92393D0-77F9-B1AC-8421-21DA44B1A9D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Outlook Avanzado</a:t>
              </a:r>
              <a:endParaRPr lang="es-ES" dirty="0"/>
            </a:p>
          </p:txBody>
        </p:sp>
      </p:grpSp>
      <p:grpSp>
        <p:nvGrpSpPr>
          <p:cNvPr id="7" name="Group 7">
            <a:extLst>
              <a:ext uri="{FF2B5EF4-FFF2-40B4-BE49-F238E27FC236}">
                <a16:creationId xmlns:a16="http://schemas.microsoft.com/office/drawing/2014/main" id="{9591F61C-F8CB-ED04-D85A-0CC353B7F75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29B29AC7-4931-2E16-5CE0-5FB2794D81A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8442B2F3-C736-717D-29CD-83D591507843}"/>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948E4BA4-7E1F-5F70-A12D-C63A81155B77}"/>
              </a:ext>
            </a:extLst>
          </p:cNvPr>
          <p:cNvSpPr txBox="1"/>
          <p:nvPr/>
        </p:nvSpPr>
        <p:spPr>
          <a:xfrm>
            <a:off x="593651" y="1240464"/>
            <a:ext cx="813390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Automatización con </a:t>
            </a:r>
            <a:r>
              <a:rPr lang="es-ES" sz="1200" b="1" dirty="0" err="1"/>
              <a:t>Power</a:t>
            </a:r>
            <a:r>
              <a:rPr lang="es-ES" sz="1200" b="1" dirty="0"/>
              <a:t> </a:t>
            </a:r>
            <a:r>
              <a:rPr lang="es-ES" sz="1200" b="1" dirty="0" err="1"/>
              <a:t>Automate</a:t>
            </a:r>
            <a:r>
              <a:rPr lang="es-ES" sz="1200" b="1" dirty="0"/>
              <a:t> </a:t>
            </a:r>
            <a:endParaRPr lang="es-ES" dirty="0"/>
          </a:p>
          <a:p>
            <a:r>
              <a:rPr lang="es-ES" sz="1200" dirty="0">
                <a:ea typeface="+mn-lt"/>
                <a:cs typeface="+mn-lt"/>
              </a:rPr>
              <a:t>Explicar lo esencial sin entrar al “miedo técnico”:</a:t>
            </a:r>
          </a:p>
          <a:p>
            <a:pPr marL="285750" indent="-285750">
              <a:buFont typeface="Arial"/>
              <a:buChar char="•"/>
            </a:pPr>
            <a:r>
              <a:rPr lang="es-ES" sz="1200" dirty="0">
                <a:ea typeface="+mn-lt"/>
                <a:cs typeface="+mn-lt"/>
              </a:rPr>
              <a:t>disparadores (“cuando llegue un correo de…”)</a:t>
            </a:r>
            <a:endParaRPr lang="es-ES" dirty="0"/>
          </a:p>
          <a:p>
            <a:pPr marL="285750" indent="-285750">
              <a:buFont typeface="Arial"/>
              <a:buChar char="•"/>
            </a:pPr>
            <a:r>
              <a:rPr lang="es-ES" sz="1200" dirty="0">
                <a:ea typeface="+mn-lt"/>
                <a:cs typeface="+mn-lt"/>
              </a:rPr>
              <a:t>acciones (“guardar adjunto en OneDrive”)</a:t>
            </a:r>
            <a:endParaRPr lang="es-ES" dirty="0"/>
          </a:p>
          <a:p>
            <a:pPr marL="285750" indent="-285750">
              <a:buFont typeface="Arial"/>
              <a:buChar char="•"/>
            </a:pPr>
            <a:r>
              <a:rPr lang="es-ES" sz="1200" dirty="0">
                <a:ea typeface="Roboto"/>
                <a:cs typeface="Roboto"/>
              </a:rPr>
              <a:t>plantillas automáticas</a:t>
            </a:r>
            <a:endParaRPr lang="es-ES" dirty="0"/>
          </a:p>
          <a:p>
            <a:endParaRPr lang="es-ES" sz="1200" dirty="0">
              <a:ea typeface="Roboto"/>
              <a:cs typeface="Roboto"/>
            </a:endParaRPr>
          </a:p>
          <a:p>
            <a:r>
              <a:rPr lang="es-ES" sz="1200" dirty="0">
                <a:ea typeface="Roboto"/>
                <a:cs typeface="Roboto"/>
              </a:rPr>
              <a:t>Demostración concreta:</a:t>
            </a:r>
            <a:br>
              <a:rPr lang="es-ES" sz="1200" dirty="0">
                <a:ea typeface="Roboto"/>
                <a:cs typeface="Roboto"/>
              </a:rPr>
            </a:br>
            <a:r>
              <a:rPr lang="es-ES" sz="1200" dirty="0">
                <a:ea typeface="Roboto"/>
                <a:cs typeface="Roboto"/>
              </a:rPr>
              <a:t>Automatizar: “</a:t>
            </a:r>
            <a:r>
              <a:rPr lang="es-ES" sz="1200" dirty="0">
                <a:ea typeface="+mn-lt"/>
                <a:cs typeface="+mn-lt"/>
              </a:rPr>
              <a:t>Cada vez que llegue un correo con adjunto desde Proveedores → guardar el archivo en OneDrive en la carpeta 'Facturas'”.</a:t>
            </a:r>
            <a:endParaRPr lang="es-ES">
              <a:ea typeface="Roboto"/>
              <a:cs typeface="Roboto"/>
            </a:endParaRPr>
          </a:p>
          <a:p>
            <a:pPr marL="285750" indent="-2857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endParaRPr lang="es-ES" sz="1200" dirty="0">
              <a:ea typeface="+mn-lt"/>
              <a:cs typeface="+mn-lt"/>
            </a:endParaRPr>
          </a:p>
        </p:txBody>
      </p:sp>
      <p:pic>
        <p:nvPicPr>
          <p:cNvPr id="5" name="Imagen 4" descr="Automate your Automatic Replies with Power Automate">
            <a:extLst>
              <a:ext uri="{FF2B5EF4-FFF2-40B4-BE49-F238E27FC236}">
                <a16:creationId xmlns:a16="http://schemas.microsoft.com/office/drawing/2014/main" id="{5E349243-11B2-4686-B17D-2B3CADFB3ECF}"/>
              </a:ext>
            </a:extLst>
          </p:cNvPr>
          <p:cNvPicPr>
            <a:picLocks noChangeAspect="1"/>
          </p:cNvPicPr>
          <p:nvPr/>
        </p:nvPicPr>
        <p:blipFill>
          <a:blip r:embed="rId3"/>
          <a:stretch>
            <a:fillRect/>
          </a:stretch>
        </p:blipFill>
        <p:spPr>
          <a:xfrm>
            <a:off x="3148013" y="2874862"/>
            <a:ext cx="2847975" cy="1600200"/>
          </a:xfrm>
          <a:prstGeom prst="rect">
            <a:avLst/>
          </a:prstGeom>
        </p:spPr>
      </p:pic>
    </p:spTree>
    <p:extLst>
      <p:ext uri="{BB962C8B-B14F-4D97-AF65-F5344CB8AC3E}">
        <p14:creationId xmlns:p14="http://schemas.microsoft.com/office/powerpoint/2010/main" val="690049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8F4A4-48C3-234D-40FF-0C30E92883F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79716C-76F1-4884-2007-EFA6B152A3A6}"/>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8A532047-AFE4-B3CD-ACB3-33FD510C385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BCD44288-9BC6-EF67-0EE6-A7D9FBBA55B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62445658-4F21-35EB-27D6-749EFED5C3E4}"/>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8F139BD-2EF8-1F5C-A4AB-713BD7787B1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385115B3-0112-4B60-A479-B9D1FB08883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10;&#10;El contenido generado por IA puede ser incorrecto.">
            <a:extLst>
              <a:ext uri="{FF2B5EF4-FFF2-40B4-BE49-F238E27FC236}">
                <a16:creationId xmlns:a16="http://schemas.microsoft.com/office/drawing/2014/main" id="{1ED2DA19-7597-2488-282D-156B39939AB2}"/>
              </a:ext>
            </a:extLst>
          </p:cNvPr>
          <p:cNvPicPr>
            <a:picLocks noChangeAspect="1"/>
          </p:cNvPicPr>
          <p:nvPr/>
        </p:nvPicPr>
        <p:blipFill>
          <a:blip r:embed="rId3"/>
          <a:stretch>
            <a:fillRect/>
          </a:stretch>
        </p:blipFill>
        <p:spPr>
          <a:xfrm>
            <a:off x="476834" y="1284718"/>
            <a:ext cx="8081642" cy="2216436"/>
          </a:xfrm>
          <a:prstGeom prst="rect">
            <a:avLst/>
          </a:prstGeom>
        </p:spPr>
      </p:pic>
    </p:spTree>
    <p:extLst>
      <p:ext uri="{BB962C8B-B14F-4D97-AF65-F5344CB8AC3E}">
        <p14:creationId xmlns:p14="http://schemas.microsoft.com/office/powerpoint/2010/main" val="31562019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1BFB8-AFD8-40E6-F4D8-EF857A4455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CFA221-9BD6-D227-2C11-B3D8D01F340C}"/>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BF669495-3818-CC7B-4207-314CCFE26F5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7C02A43-9A15-5E13-E619-F5FD4B14962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administración</a:t>
              </a:r>
              <a:r>
                <a:rPr lang="en-US" sz="1900" b="1" dirty="0">
                  <a:solidFill>
                    <a:srgbClr val="1F3B72"/>
                  </a:solidFill>
                  <a:latin typeface="+mj-lt"/>
                </a:rPr>
                <a:t> de </a:t>
              </a:r>
              <a:r>
                <a:rPr lang="en-US" sz="1900" b="1" dirty="0" err="1">
                  <a:solidFill>
                    <a:srgbClr val="1F3B72"/>
                  </a:solidFill>
                  <a:latin typeface="+mj-lt"/>
                </a:rPr>
                <a:t>proyectos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Planner</a:t>
              </a:r>
              <a:endParaRPr lang="es-ES" dirty="0"/>
            </a:p>
          </p:txBody>
        </p:sp>
      </p:grpSp>
      <p:grpSp>
        <p:nvGrpSpPr>
          <p:cNvPr id="7" name="Group 7">
            <a:extLst>
              <a:ext uri="{FF2B5EF4-FFF2-40B4-BE49-F238E27FC236}">
                <a16:creationId xmlns:a16="http://schemas.microsoft.com/office/drawing/2014/main" id="{18629753-3DA0-B5D2-CE9D-D4CDFAEB09C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6F41029-0E34-20CE-7BBE-8053A7FAF51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F2113A0B-C2E0-D859-CDFD-7FBA8D4B679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CAD50FE0-4EDB-4BF5-D95C-77E6CF4B3F47}"/>
              </a:ext>
            </a:extLst>
          </p:cNvPr>
          <p:cNvPicPr>
            <a:picLocks noChangeAspect="1"/>
          </p:cNvPicPr>
          <p:nvPr/>
        </p:nvPicPr>
        <p:blipFill>
          <a:blip r:embed="rId3"/>
          <a:stretch>
            <a:fillRect/>
          </a:stretch>
        </p:blipFill>
        <p:spPr>
          <a:xfrm>
            <a:off x="1706844" y="1216629"/>
            <a:ext cx="5733818" cy="3386928"/>
          </a:xfrm>
          <a:prstGeom prst="rect">
            <a:avLst/>
          </a:prstGeom>
        </p:spPr>
      </p:pic>
    </p:spTree>
    <p:extLst>
      <p:ext uri="{BB962C8B-B14F-4D97-AF65-F5344CB8AC3E}">
        <p14:creationId xmlns:p14="http://schemas.microsoft.com/office/powerpoint/2010/main" val="42031890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4DE30-B743-9C2B-52C6-087CD73A90E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313DB79-ED62-A05D-459F-CEFC37B44DC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DDBCEA23-F0C4-AA42-F255-8EC115BF63A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7A451EE-EF23-AFC3-6DA2-05A76D52122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Uso de To Do para </a:t>
              </a:r>
              <a:r>
                <a:rPr lang="en-US" sz="1900" b="1" dirty="0" err="1">
                  <a:solidFill>
                    <a:srgbClr val="1F3B72"/>
                  </a:solidFill>
                  <a:latin typeface="+mj-lt"/>
                </a:rPr>
                <a:t>gestión</a:t>
              </a:r>
              <a:r>
                <a:rPr lang="en-US" sz="1900" b="1" dirty="0">
                  <a:solidFill>
                    <a:srgbClr val="1F3B72"/>
                  </a:solidFill>
                  <a:latin typeface="+mj-lt"/>
                </a:rPr>
                <a:t> personal</a:t>
              </a:r>
              <a:endParaRPr lang="es-ES" dirty="0"/>
            </a:p>
          </p:txBody>
        </p:sp>
      </p:grpSp>
      <p:grpSp>
        <p:nvGrpSpPr>
          <p:cNvPr id="7" name="Group 7">
            <a:extLst>
              <a:ext uri="{FF2B5EF4-FFF2-40B4-BE49-F238E27FC236}">
                <a16:creationId xmlns:a16="http://schemas.microsoft.com/office/drawing/2014/main" id="{6214B82F-430A-81B9-6529-5DE17859321E}"/>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4186C7C-997C-EF57-98E3-80C495CE328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0885EC07-4316-4F24-0E72-38013CE6B23A}"/>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16817520-A322-6454-60F5-8F22C328A8F3}"/>
              </a:ext>
            </a:extLst>
          </p:cNvPr>
          <p:cNvSpPr txBox="1"/>
          <p:nvPr/>
        </p:nvSpPr>
        <p:spPr>
          <a:xfrm>
            <a:off x="593651" y="1365825"/>
            <a:ext cx="813390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Cómo se sincroniza </a:t>
            </a:r>
            <a:r>
              <a:rPr lang="es-ES" sz="1200" b="1" dirty="0" err="1">
                <a:ea typeface="+mn-lt"/>
                <a:cs typeface="+mn-lt"/>
              </a:rPr>
              <a:t>Planner</a:t>
            </a:r>
            <a:r>
              <a:rPr lang="es-ES" sz="1200" b="1" dirty="0">
                <a:ea typeface="+mn-lt"/>
                <a:cs typeface="+mn-lt"/>
              </a:rPr>
              <a:t> con </a:t>
            </a:r>
            <a:r>
              <a:rPr lang="es-ES" sz="1200" b="1" dirty="0" err="1">
                <a:ea typeface="+mn-lt"/>
                <a:cs typeface="+mn-lt"/>
              </a:rPr>
              <a:t>To</a:t>
            </a:r>
            <a:r>
              <a:rPr lang="es-ES" sz="1200" b="1" dirty="0">
                <a:ea typeface="+mn-lt"/>
                <a:cs typeface="+mn-lt"/>
              </a:rPr>
              <a:t> Do</a:t>
            </a:r>
            <a:endParaRPr lang="es-ES" dirty="0"/>
          </a:p>
          <a:p>
            <a:endParaRPr lang="es-ES" sz="1200" b="1" dirty="0">
              <a:ea typeface="+mn-lt"/>
              <a:cs typeface="+mn-lt"/>
            </a:endParaRPr>
          </a:p>
          <a:p>
            <a:r>
              <a:rPr lang="es-ES" sz="1200" dirty="0">
                <a:ea typeface="+mn-lt"/>
                <a:cs typeface="+mn-lt"/>
              </a:rPr>
              <a:t>En </a:t>
            </a:r>
            <a:r>
              <a:rPr lang="es-ES" sz="1200" b="1" dirty="0" err="1">
                <a:ea typeface="+mn-lt"/>
                <a:cs typeface="+mn-lt"/>
              </a:rPr>
              <a:t>To</a:t>
            </a:r>
            <a:r>
              <a:rPr lang="es-ES" sz="1200" b="1" dirty="0">
                <a:ea typeface="+mn-lt"/>
                <a:cs typeface="+mn-lt"/>
              </a:rPr>
              <a:t> Do → Tareas asignadas</a:t>
            </a:r>
            <a:r>
              <a:rPr lang="es-ES" sz="1200" dirty="0">
                <a:ea typeface="+mn-lt"/>
                <a:cs typeface="+mn-lt"/>
              </a:rPr>
              <a:t> aparecen automáticamente todas las tareas de </a:t>
            </a:r>
            <a:r>
              <a:rPr lang="es-ES" sz="1200" dirty="0" err="1">
                <a:ea typeface="+mn-lt"/>
                <a:cs typeface="+mn-lt"/>
              </a:rPr>
              <a:t>Planner</a:t>
            </a:r>
            <a:r>
              <a:rPr lang="es-ES" sz="1200" dirty="0">
                <a:ea typeface="+mn-lt"/>
                <a:cs typeface="+mn-lt"/>
              </a:rPr>
              <a:t>.</a:t>
            </a:r>
            <a:endParaRPr lang="es-ES" dirty="0"/>
          </a:p>
          <a:p>
            <a:r>
              <a:rPr lang="es-ES" sz="1200" dirty="0">
                <a:ea typeface="+mn-lt"/>
                <a:cs typeface="+mn-lt"/>
              </a:rPr>
              <a:t>Esto evita buscar en mil tableros.</a:t>
            </a:r>
            <a:endParaRPr lang="es-ES" dirty="0"/>
          </a:p>
          <a:p>
            <a:endParaRPr lang="es-ES" sz="1200" dirty="0">
              <a:ea typeface="Roboto"/>
              <a:cs typeface="Roboto"/>
            </a:endParaRPr>
          </a:p>
          <a:p>
            <a:pPr marL="285750" indent="-285750">
              <a:buFont typeface="Arial"/>
              <a:buChar char="•"/>
            </a:pPr>
            <a:endParaRPr lang="es-ES" sz="1200" dirty="0">
              <a:ea typeface="Roboto"/>
              <a:cs typeface="Roboto"/>
            </a:endParaRPr>
          </a:p>
          <a:p>
            <a:endParaRPr lang="es-ES" sz="1200" dirty="0">
              <a:ea typeface="Roboto"/>
              <a:cs typeface="Roboto"/>
            </a:endParaRPr>
          </a:p>
          <a:p>
            <a:endParaRPr lang="es-ES" sz="1200" dirty="0">
              <a:ea typeface="Roboto"/>
              <a:cs typeface="Roboto"/>
            </a:endParaRPr>
          </a:p>
          <a:p>
            <a:endParaRPr lang="es-ES" sz="1200" b="1" dirty="0">
              <a:ea typeface="Roboto"/>
              <a:cs typeface="Roboto"/>
            </a:endParaRPr>
          </a:p>
          <a:p>
            <a:endParaRPr lang="es-ES" sz="1200" dirty="0">
              <a:ea typeface="Roboto"/>
              <a:cs typeface="Roboto"/>
            </a:endParaRPr>
          </a:p>
        </p:txBody>
      </p:sp>
      <p:pic>
        <p:nvPicPr>
          <p:cNvPr id="5" name="Imagen 4" descr="Archivo:Microsoft To-Do icon.svg - Wikipedia, la enciclopedia libre">
            <a:extLst>
              <a:ext uri="{FF2B5EF4-FFF2-40B4-BE49-F238E27FC236}">
                <a16:creationId xmlns:a16="http://schemas.microsoft.com/office/drawing/2014/main" id="{E68F8283-8EEE-C75D-6FA1-34F25421905B}"/>
              </a:ext>
            </a:extLst>
          </p:cNvPr>
          <p:cNvPicPr>
            <a:picLocks noChangeAspect="1"/>
          </p:cNvPicPr>
          <p:nvPr/>
        </p:nvPicPr>
        <p:blipFill>
          <a:blip r:embed="rId3"/>
          <a:stretch>
            <a:fillRect/>
          </a:stretch>
        </p:blipFill>
        <p:spPr>
          <a:xfrm>
            <a:off x="4008277" y="2726260"/>
            <a:ext cx="950210" cy="758022"/>
          </a:xfrm>
          <a:prstGeom prst="rect">
            <a:avLst/>
          </a:prstGeom>
        </p:spPr>
      </p:pic>
      <p:sp>
        <p:nvSpPr>
          <p:cNvPr id="9" name="CuadroTexto 8">
            <a:extLst>
              <a:ext uri="{FF2B5EF4-FFF2-40B4-BE49-F238E27FC236}">
                <a16:creationId xmlns:a16="http://schemas.microsoft.com/office/drawing/2014/main" id="{2D12E4FE-B8A7-F863-E58E-1FBBF0A88622}"/>
              </a:ext>
            </a:extLst>
          </p:cNvPr>
          <p:cNvSpPr txBox="1"/>
          <p:nvPr/>
        </p:nvSpPr>
        <p:spPr>
          <a:xfrm>
            <a:off x="643943" y="2688464"/>
            <a:ext cx="30023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s-ES" sz="1200" dirty="0" err="1">
                <a:ea typeface="+mn-lt"/>
                <a:cs typeface="+mn-lt"/>
              </a:rPr>
              <a:t>Lists</a:t>
            </a:r>
            <a:r>
              <a:rPr lang="es-ES" sz="1200" dirty="0">
                <a:ea typeface="+mn-lt"/>
                <a:cs typeface="+mn-lt"/>
              </a:rPr>
              <a:t> = proceso</a:t>
            </a:r>
            <a:br>
              <a:rPr lang="es-ES" sz="1200" dirty="0">
                <a:ea typeface="+mn-lt"/>
                <a:cs typeface="+mn-lt"/>
              </a:rPr>
            </a:br>
            <a:r>
              <a:rPr lang="es-ES" sz="1200" dirty="0" err="1">
                <a:ea typeface="+mn-lt"/>
                <a:cs typeface="+mn-lt"/>
              </a:rPr>
              <a:t>Planner</a:t>
            </a:r>
            <a:r>
              <a:rPr lang="es-ES" sz="1200" dirty="0">
                <a:ea typeface="+mn-lt"/>
                <a:cs typeface="+mn-lt"/>
              </a:rPr>
              <a:t> = trabajo de equipo</a:t>
            </a:r>
            <a:br>
              <a:rPr lang="es-ES" sz="1200" dirty="0">
                <a:ea typeface="+mn-lt"/>
                <a:cs typeface="+mn-lt"/>
              </a:rPr>
            </a:br>
            <a:r>
              <a:rPr lang="es-ES" sz="1200" b="1" dirty="0" err="1">
                <a:ea typeface="+mn-lt"/>
                <a:cs typeface="+mn-lt"/>
              </a:rPr>
              <a:t>To</a:t>
            </a:r>
            <a:r>
              <a:rPr lang="es-ES" sz="1200" b="1" dirty="0">
                <a:ea typeface="+mn-lt"/>
                <a:cs typeface="+mn-lt"/>
              </a:rPr>
              <a:t> Do = mi cabeza externalizada</a:t>
            </a:r>
            <a:endParaRPr lang="es-ES" sz="1200" dirty="0">
              <a:ea typeface="Roboto"/>
              <a:cs typeface="Roboto"/>
            </a:endParaRPr>
          </a:p>
        </p:txBody>
      </p:sp>
    </p:spTree>
    <p:extLst>
      <p:ext uri="{BB962C8B-B14F-4D97-AF65-F5344CB8AC3E}">
        <p14:creationId xmlns:p14="http://schemas.microsoft.com/office/powerpoint/2010/main" val="25857328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5F0F9-43C5-A9B2-301E-E507101C33A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54B047B-48DD-8040-3C96-9E2FB6836B7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627DBA05-5C76-11B7-5255-712F35B0E35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EB6CD6CB-D9B3-166A-0D49-5FA47C814B56}"/>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Uso de To Do para </a:t>
              </a:r>
              <a:r>
                <a:rPr lang="en-US" sz="1900" b="1" dirty="0" err="1">
                  <a:solidFill>
                    <a:srgbClr val="1F3B72"/>
                  </a:solidFill>
                  <a:latin typeface="+mj-lt"/>
                </a:rPr>
                <a:t>gestión</a:t>
              </a:r>
              <a:r>
                <a:rPr lang="en-US" sz="1900" b="1" dirty="0">
                  <a:solidFill>
                    <a:srgbClr val="1F3B72"/>
                  </a:solidFill>
                  <a:latin typeface="+mj-lt"/>
                </a:rPr>
                <a:t> personal</a:t>
              </a:r>
              <a:endParaRPr lang="es-ES" dirty="0"/>
            </a:p>
          </p:txBody>
        </p:sp>
      </p:grpSp>
      <p:grpSp>
        <p:nvGrpSpPr>
          <p:cNvPr id="7" name="Group 7">
            <a:extLst>
              <a:ext uri="{FF2B5EF4-FFF2-40B4-BE49-F238E27FC236}">
                <a16:creationId xmlns:a16="http://schemas.microsoft.com/office/drawing/2014/main" id="{DEE6FCDE-F208-2ADF-28CE-094227338AE2}"/>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4797D28-53A3-14CC-506B-F9638E66ED1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2914E8AA-4F65-5BC8-02C6-A670993B5FF8}"/>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ADE7A87D-8B96-7758-CF0A-6838211CD101}"/>
              </a:ext>
            </a:extLst>
          </p:cNvPr>
          <p:cNvSpPr txBox="1"/>
          <p:nvPr/>
        </p:nvSpPr>
        <p:spPr>
          <a:xfrm>
            <a:off x="593651" y="1365825"/>
            <a:ext cx="8133906"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Listas personales vs listas compartidas</a:t>
            </a:r>
            <a:endParaRPr lang="es-ES" b="1" dirty="0"/>
          </a:p>
          <a:p>
            <a:endParaRPr lang="es-ES" sz="1200" b="1" dirty="0">
              <a:ea typeface="+mn-lt"/>
              <a:cs typeface="+mn-lt"/>
            </a:endParaRPr>
          </a:p>
          <a:p>
            <a:r>
              <a:rPr lang="es-ES" sz="1200" dirty="0">
                <a:ea typeface="+mn-lt"/>
                <a:cs typeface="+mn-lt"/>
              </a:rPr>
              <a:t>Mostrar casos prácticos:</a:t>
            </a:r>
            <a:endParaRPr lang="es-ES" dirty="0"/>
          </a:p>
          <a:p>
            <a:pPr marL="285750" indent="-285750">
              <a:buFont typeface="Arial"/>
              <a:buChar char="•"/>
            </a:pPr>
            <a:r>
              <a:rPr lang="es-ES" sz="1200" dirty="0">
                <a:ea typeface="+mn-lt"/>
                <a:cs typeface="+mn-lt"/>
              </a:rPr>
              <a:t>Lista “Mi Día”</a:t>
            </a:r>
            <a:endParaRPr lang="es-ES" dirty="0"/>
          </a:p>
          <a:p>
            <a:pPr marL="285750" indent="-285750">
              <a:buFont typeface="Arial"/>
              <a:buChar char="•"/>
            </a:pPr>
            <a:r>
              <a:rPr lang="es-ES" sz="1200" dirty="0">
                <a:ea typeface="+mn-lt"/>
                <a:cs typeface="+mn-lt"/>
              </a:rPr>
              <a:t>Lista “Seguimiento semanal”</a:t>
            </a:r>
            <a:endParaRPr lang="es-ES" dirty="0"/>
          </a:p>
          <a:p>
            <a:pPr marL="285750" indent="-285750">
              <a:buFont typeface="Arial"/>
              <a:buChar char="•"/>
            </a:pPr>
            <a:r>
              <a:rPr lang="es-ES" sz="1200" dirty="0">
                <a:ea typeface="+mn-lt"/>
                <a:cs typeface="+mn-lt"/>
              </a:rPr>
              <a:t>Lista “Pendientes administrativos”</a:t>
            </a:r>
            <a:endParaRPr lang="es-ES" dirty="0"/>
          </a:p>
          <a:p>
            <a:pPr marL="285750" indent="-285750">
              <a:buFont typeface="Arial"/>
              <a:buChar char="•"/>
            </a:pPr>
            <a:r>
              <a:rPr lang="es-ES" sz="1200" dirty="0">
                <a:ea typeface="+mn-lt"/>
                <a:cs typeface="+mn-lt"/>
              </a:rPr>
              <a:t>Lista compartida con un colega para tareas rutinarias</a:t>
            </a:r>
            <a:endParaRPr lang="es-ES" dirty="0"/>
          </a:p>
          <a:p>
            <a:pPr marL="285750" indent="-285750">
              <a:buFont typeface="Arial"/>
              <a:buChar char="•"/>
            </a:pPr>
            <a:endParaRPr lang="es-ES" sz="1200" dirty="0">
              <a:ea typeface="+mn-lt"/>
              <a:cs typeface="+mn-lt"/>
            </a:endParaRPr>
          </a:p>
          <a:p>
            <a:pPr marL="285750" indent="-285750">
              <a:buFont typeface="Arial"/>
              <a:buChar char="•"/>
            </a:pPr>
            <a:endParaRPr lang="es-ES" sz="1200" dirty="0">
              <a:ea typeface="+mn-lt"/>
              <a:cs typeface="+mn-lt"/>
            </a:endParaRPr>
          </a:p>
          <a:p>
            <a:r>
              <a:rPr lang="es-ES" sz="1200" b="1" dirty="0" err="1">
                <a:ea typeface="+mn-lt"/>
                <a:cs typeface="+mn-lt"/>
              </a:rPr>
              <a:t>To</a:t>
            </a:r>
            <a:r>
              <a:rPr lang="es-ES" sz="1200" b="1" dirty="0">
                <a:ea typeface="+mn-lt"/>
                <a:cs typeface="+mn-lt"/>
              </a:rPr>
              <a:t> Do funciona cuando las tareas:</a:t>
            </a:r>
            <a:endParaRPr lang="es-ES" b="1" dirty="0"/>
          </a:p>
          <a:p>
            <a:pPr marL="285750" indent="-285750">
              <a:buFont typeface="Arial"/>
              <a:buChar char="•"/>
            </a:pPr>
            <a:r>
              <a:rPr lang="es-ES" sz="1200" dirty="0">
                <a:ea typeface="+mn-lt"/>
                <a:cs typeface="+mn-lt"/>
              </a:rPr>
              <a:t>empiezan con verbo</a:t>
            </a:r>
            <a:endParaRPr lang="es-ES" dirty="0"/>
          </a:p>
          <a:p>
            <a:pPr marL="285750" indent="-285750">
              <a:buFont typeface="Arial"/>
              <a:buChar char="•"/>
            </a:pPr>
            <a:r>
              <a:rPr lang="es-ES" sz="1200" dirty="0">
                <a:ea typeface="+mn-lt"/>
                <a:cs typeface="+mn-lt"/>
              </a:rPr>
              <a:t>caben en 30–90 minutos</a:t>
            </a:r>
            <a:endParaRPr lang="es-ES" dirty="0"/>
          </a:p>
          <a:p>
            <a:pPr marL="285750" indent="-285750">
              <a:buFont typeface="Arial"/>
              <a:buChar char="•"/>
            </a:pPr>
            <a:r>
              <a:rPr lang="es-ES" sz="1200" dirty="0">
                <a:ea typeface="+mn-lt"/>
                <a:cs typeface="+mn-lt"/>
              </a:rPr>
              <a:t>no son ambiguas</a:t>
            </a:r>
            <a:endParaRPr lang="es-ES" dirty="0"/>
          </a:p>
          <a:p>
            <a:endParaRPr lang="es-ES" sz="1200" dirty="0">
              <a:ea typeface="+mn-lt"/>
              <a:cs typeface="+mn-lt"/>
            </a:endParaRPr>
          </a:p>
          <a:p>
            <a:endParaRPr lang="es-ES" sz="1200" dirty="0">
              <a:ea typeface="+mn-lt"/>
              <a:cs typeface="+mn-lt"/>
            </a:endParaRPr>
          </a:p>
          <a:p>
            <a:r>
              <a:rPr lang="es-ES" sz="1200" b="1" dirty="0">
                <a:ea typeface="+mn-lt"/>
                <a:cs typeface="+mn-lt"/>
              </a:rPr>
              <a:t>Actividad:</a:t>
            </a:r>
            <a:br>
              <a:rPr lang="es-ES" sz="1200" b="1" dirty="0">
                <a:ea typeface="+mn-lt"/>
                <a:cs typeface="+mn-lt"/>
              </a:rPr>
            </a:br>
            <a:r>
              <a:rPr lang="es-ES" sz="1200" dirty="0">
                <a:ea typeface="+mn-lt"/>
                <a:cs typeface="+mn-lt"/>
              </a:rPr>
              <a:t>Crear lista “Mi Semana” y agregar 5 tareas personales.</a:t>
            </a:r>
            <a:endParaRPr lang="es-ES" dirty="0">
              <a:ea typeface="+mn-lt"/>
              <a:cs typeface="+mn-lt"/>
            </a:endParaRPr>
          </a:p>
        </p:txBody>
      </p:sp>
      <p:pic>
        <p:nvPicPr>
          <p:cNvPr id="5" name="Imagen 4" descr="Microsoft To Do - Descargar APK para Android | Aptoide">
            <a:extLst>
              <a:ext uri="{FF2B5EF4-FFF2-40B4-BE49-F238E27FC236}">
                <a16:creationId xmlns:a16="http://schemas.microsoft.com/office/drawing/2014/main" id="{E0BEE189-E29A-651A-CC84-47EBC3462566}"/>
              </a:ext>
            </a:extLst>
          </p:cNvPr>
          <p:cNvPicPr>
            <a:picLocks noChangeAspect="1"/>
          </p:cNvPicPr>
          <p:nvPr/>
        </p:nvPicPr>
        <p:blipFill>
          <a:blip r:embed="rId3"/>
          <a:stretch>
            <a:fillRect/>
          </a:stretch>
        </p:blipFill>
        <p:spPr>
          <a:xfrm>
            <a:off x="5213490" y="1769782"/>
            <a:ext cx="3057525" cy="1495425"/>
          </a:xfrm>
          <a:prstGeom prst="rect">
            <a:avLst/>
          </a:prstGeom>
        </p:spPr>
      </p:pic>
    </p:spTree>
    <p:extLst>
      <p:ext uri="{BB962C8B-B14F-4D97-AF65-F5344CB8AC3E}">
        <p14:creationId xmlns:p14="http://schemas.microsoft.com/office/powerpoint/2010/main" val="33012338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6B5E2-B261-5E0F-C686-D94D208A96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027273-0378-58F7-2D6E-0F64583F239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5622C602-A648-6081-4F0C-A17979FECA23}"/>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A06F2CF-83EF-4D45-34E5-707F4C0704A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Uso de To Do para </a:t>
              </a:r>
              <a:r>
                <a:rPr lang="en-US" sz="1900" b="1" dirty="0" err="1">
                  <a:solidFill>
                    <a:srgbClr val="1F3B72"/>
                  </a:solidFill>
                  <a:latin typeface="+mj-lt"/>
                </a:rPr>
                <a:t>gestión</a:t>
              </a:r>
              <a:r>
                <a:rPr lang="en-US" sz="1900" b="1" dirty="0">
                  <a:solidFill>
                    <a:srgbClr val="1F3B72"/>
                  </a:solidFill>
                  <a:latin typeface="+mj-lt"/>
                </a:rPr>
                <a:t> personal</a:t>
              </a:r>
              <a:endParaRPr lang="es-ES" dirty="0"/>
            </a:p>
          </p:txBody>
        </p:sp>
      </p:grpSp>
      <p:grpSp>
        <p:nvGrpSpPr>
          <p:cNvPr id="7" name="Group 7">
            <a:extLst>
              <a:ext uri="{FF2B5EF4-FFF2-40B4-BE49-F238E27FC236}">
                <a16:creationId xmlns:a16="http://schemas.microsoft.com/office/drawing/2014/main" id="{8A73CAB4-F0B3-D7F4-AC06-83DAFB644882}"/>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C453D991-3887-65FC-B1D6-5C5AD87579E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72EC2C4-A900-4DEF-F25A-176BDC058BA3}"/>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3B89AC29-1AF3-5BB8-0000-F01A09823541}"/>
              </a:ext>
            </a:extLst>
          </p:cNvPr>
          <p:cNvSpPr txBox="1"/>
          <p:nvPr/>
        </p:nvSpPr>
        <p:spPr>
          <a:xfrm>
            <a:off x="593651" y="1365825"/>
            <a:ext cx="813390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Gestión diaria con </a:t>
            </a:r>
            <a:r>
              <a:rPr lang="es-ES" sz="1200" b="1" dirty="0" err="1">
                <a:ea typeface="+mn-lt"/>
                <a:cs typeface="+mn-lt"/>
              </a:rPr>
              <a:t>To</a:t>
            </a:r>
            <a:r>
              <a:rPr lang="es-ES" sz="1200" b="1" dirty="0">
                <a:ea typeface="+mn-lt"/>
                <a:cs typeface="+mn-lt"/>
              </a:rPr>
              <a:t> Do</a:t>
            </a:r>
            <a:endParaRPr lang="es-ES" b="1" dirty="0"/>
          </a:p>
          <a:p>
            <a:endParaRPr lang="es-ES" sz="1200" b="1" dirty="0">
              <a:ea typeface="+mn-lt"/>
              <a:cs typeface="+mn-lt"/>
            </a:endParaRPr>
          </a:p>
          <a:p>
            <a:pPr marL="285750" indent="-285750">
              <a:buFont typeface="Arial"/>
              <a:buChar char="•"/>
            </a:pPr>
            <a:r>
              <a:rPr lang="es-ES" sz="1200" dirty="0">
                <a:ea typeface="+mn-lt"/>
                <a:cs typeface="+mn-lt"/>
              </a:rPr>
              <a:t>Marcar tareas como “Hoy”</a:t>
            </a:r>
            <a:endParaRPr lang="es-ES" dirty="0">
              <a:ea typeface="+mn-lt"/>
              <a:cs typeface="+mn-lt"/>
            </a:endParaRPr>
          </a:p>
          <a:p>
            <a:pPr marL="285750" indent="-285750">
              <a:buFont typeface="Arial"/>
              <a:buChar char="•"/>
            </a:pPr>
            <a:r>
              <a:rPr lang="es-ES" sz="1200" dirty="0">
                <a:ea typeface="+mn-lt"/>
                <a:cs typeface="+mn-lt"/>
              </a:rPr>
              <a:t>Agrupar por fecha</a:t>
            </a:r>
            <a:endParaRPr lang="es-ES" dirty="0"/>
          </a:p>
          <a:p>
            <a:pPr marL="285750" indent="-285750">
              <a:buFont typeface="Arial"/>
              <a:buChar char="•"/>
            </a:pPr>
            <a:r>
              <a:rPr lang="es-ES" sz="1200" dirty="0">
                <a:ea typeface="+mn-lt"/>
                <a:cs typeface="+mn-lt"/>
              </a:rPr>
              <a:t>Agregar recordatorios</a:t>
            </a:r>
            <a:endParaRPr lang="es-ES" dirty="0"/>
          </a:p>
          <a:p>
            <a:pPr marL="285750" indent="-285750">
              <a:buFont typeface="Arial"/>
              <a:buChar char="•"/>
            </a:pPr>
            <a:r>
              <a:rPr lang="es-ES" sz="1200" dirty="0">
                <a:ea typeface="+mn-lt"/>
                <a:cs typeface="+mn-lt"/>
              </a:rPr>
              <a:t>Priorizar</a:t>
            </a:r>
            <a:endParaRPr lang="es-ES" dirty="0"/>
          </a:p>
          <a:p>
            <a:pPr marL="285750" indent="-285750">
              <a:buFont typeface="Arial"/>
              <a:buChar char="•"/>
            </a:pPr>
            <a:r>
              <a:rPr lang="es-ES" sz="1200" dirty="0">
                <a:ea typeface="+mn-lt"/>
                <a:cs typeface="+mn-lt"/>
              </a:rPr>
              <a:t>Integración con móvil (app)</a:t>
            </a:r>
            <a:endParaRPr lang="es-ES" dirty="0"/>
          </a:p>
          <a:p>
            <a:endParaRPr lang="es-ES" sz="1200" dirty="0">
              <a:ea typeface="+mn-lt"/>
              <a:cs typeface="+mn-lt"/>
            </a:endParaRPr>
          </a:p>
          <a:p>
            <a:endParaRPr lang="es-ES" sz="1200" dirty="0">
              <a:ea typeface="Roboto"/>
              <a:cs typeface="Roboto"/>
            </a:endParaRPr>
          </a:p>
          <a:p>
            <a:endParaRPr lang="es-ES" sz="1200" dirty="0">
              <a:ea typeface="Roboto"/>
              <a:cs typeface="Roboto"/>
            </a:endParaRPr>
          </a:p>
        </p:txBody>
      </p:sp>
    </p:spTree>
    <p:extLst>
      <p:ext uri="{BB962C8B-B14F-4D97-AF65-F5344CB8AC3E}">
        <p14:creationId xmlns:p14="http://schemas.microsoft.com/office/powerpoint/2010/main" val="42395311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4EF3D-535A-5424-9836-7ECA23600C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4F7E9C2-9214-64A0-FFA8-CEA982835D7F}"/>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532983F2-AA06-9371-5FA0-D38173553183}"/>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1A48582-BF37-7BC1-9C40-FACC80A74833}"/>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Colaboración</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Excel, Word y PowerPoint Online</a:t>
              </a:r>
              <a:endParaRPr lang="es-ES" dirty="0"/>
            </a:p>
          </p:txBody>
        </p:sp>
      </p:grpSp>
      <p:grpSp>
        <p:nvGrpSpPr>
          <p:cNvPr id="7" name="Group 7">
            <a:extLst>
              <a:ext uri="{FF2B5EF4-FFF2-40B4-BE49-F238E27FC236}">
                <a16:creationId xmlns:a16="http://schemas.microsoft.com/office/drawing/2014/main" id="{AE00F40C-8749-F9F7-0478-3889EBEE70CA}"/>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AC030781-E92D-039B-5B67-F373AD9A268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23C3DB2-F7C0-4505-57A4-44AD9A234B38}"/>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831427BE-7F5A-D37C-4E39-E1251533676C}"/>
              </a:ext>
            </a:extLst>
          </p:cNvPr>
          <p:cNvSpPr txBox="1"/>
          <p:nvPr/>
        </p:nvSpPr>
        <p:spPr>
          <a:xfrm>
            <a:off x="593651" y="1365825"/>
            <a:ext cx="813390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Word Online: versiones, comentarios y coautoría</a:t>
            </a:r>
            <a:endParaRPr lang="es-ES" b="1" dirty="0"/>
          </a:p>
          <a:p>
            <a:endParaRPr lang="es-ES" sz="1200" b="1" dirty="0">
              <a:ea typeface="+mn-lt"/>
              <a:cs typeface="+mn-lt"/>
            </a:endParaRPr>
          </a:p>
          <a:p>
            <a:pPr marL="171450" indent="-171450">
              <a:buFont typeface="Arial"/>
              <a:buChar char="•"/>
            </a:pPr>
            <a:r>
              <a:rPr lang="es-ES" sz="1200" dirty="0">
                <a:ea typeface="+mn-lt"/>
                <a:cs typeface="+mn-lt"/>
              </a:rPr>
              <a:t>Editar al mismo tiempo</a:t>
            </a:r>
            <a:endParaRPr lang="es-ES" dirty="0">
              <a:ea typeface="Roboto"/>
              <a:cs typeface="Roboto"/>
            </a:endParaRPr>
          </a:p>
          <a:p>
            <a:pPr marL="171450" indent="-171450">
              <a:buFont typeface="Arial"/>
              <a:buChar char="•"/>
            </a:pPr>
            <a:r>
              <a:rPr lang="es-ES" sz="1200" dirty="0">
                <a:ea typeface="+mn-lt"/>
                <a:cs typeface="+mn-lt"/>
              </a:rPr>
              <a:t>Comentarios con @mención</a:t>
            </a:r>
            <a:endParaRPr lang="es-ES" dirty="0">
              <a:ea typeface="Roboto"/>
              <a:cs typeface="Roboto"/>
            </a:endParaRPr>
          </a:p>
          <a:p>
            <a:pPr marL="171450" indent="-171450">
              <a:buFont typeface="Arial"/>
              <a:buChar char="•"/>
            </a:pPr>
            <a:r>
              <a:rPr lang="es-ES" sz="1200" dirty="0">
                <a:ea typeface="+mn-lt"/>
                <a:cs typeface="+mn-lt"/>
              </a:rPr>
              <a:t>Sugerencias (modo revisión)</a:t>
            </a:r>
            <a:endParaRPr lang="es-ES" dirty="0">
              <a:ea typeface="+mn-lt"/>
              <a:cs typeface="+mn-lt"/>
            </a:endParaRPr>
          </a:p>
          <a:p>
            <a:pPr marL="171450" indent="-171450">
              <a:buFont typeface="Arial"/>
              <a:buChar char="•"/>
            </a:pPr>
            <a:r>
              <a:rPr lang="es-ES" sz="1200" dirty="0">
                <a:ea typeface="+mn-lt"/>
                <a:cs typeface="+mn-lt"/>
              </a:rPr>
              <a:t>Versiones anteriores</a:t>
            </a:r>
            <a:endParaRPr lang="es-ES" dirty="0">
              <a:ea typeface="Roboto"/>
              <a:cs typeface="Roboto"/>
            </a:endParaRPr>
          </a:p>
          <a:p>
            <a:pPr marL="171450" indent="-171450">
              <a:buFont typeface="Arial"/>
              <a:buChar char="•"/>
            </a:pPr>
            <a:r>
              <a:rPr lang="es-ES" sz="1200" dirty="0">
                <a:ea typeface="+mn-lt"/>
                <a:cs typeface="+mn-lt"/>
              </a:rPr>
              <a:t>Documentos oficiales vs borradores</a:t>
            </a:r>
            <a:endParaRPr lang="es-ES" dirty="0">
              <a:ea typeface="Roboto"/>
              <a:cs typeface="Roboto"/>
            </a:endParaRPr>
          </a:p>
          <a:p>
            <a:pPr marL="285750" indent="-285750">
              <a:buFont typeface="Arial"/>
              <a:buChar char="•"/>
            </a:pPr>
            <a:endParaRPr lang="es-ES" sz="1200" dirty="0">
              <a:ea typeface="Roboto"/>
              <a:cs typeface="Roboto"/>
            </a:endParaRPr>
          </a:p>
          <a:p>
            <a:r>
              <a:rPr lang="es-ES" sz="1200" b="1" dirty="0">
                <a:ea typeface="+mn-lt"/>
                <a:cs typeface="+mn-lt"/>
              </a:rPr>
              <a:t>Actividad:</a:t>
            </a:r>
            <a:br>
              <a:rPr lang="es-ES" sz="1200" b="1" dirty="0">
                <a:ea typeface="+mn-lt"/>
                <a:cs typeface="+mn-lt"/>
              </a:rPr>
            </a:br>
            <a:r>
              <a:rPr lang="es-ES" sz="1200" dirty="0">
                <a:ea typeface="+mn-lt"/>
                <a:cs typeface="+mn-lt"/>
              </a:rPr>
              <a:t>Abrir un documento compartido → cada alumno escribe su nombre → ver coautoría en tiempo real.</a:t>
            </a:r>
            <a:endParaRPr lang="es-ES" dirty="0"/>
          </a:p>
          <a:p>
            <a:endParaRPr lang="es-ES" sz="1200" dirty="0">
              <a:ea typeface="Roboto"/>
              <a:cs typeface="Roboto"/>
            </a:endParaRPr>
          </a:p>
          <a:p>
            <a:endParaRPr lang="es-ES" sz="1200" dirty="0">
              <a:ea typeface="Roboto"/>
              <a:cs typeface="Roboto"/>
            </a:endParaRPr>
          </a:p>
        </p:txBody>
      </p:sp>
      <p:pic>
        <p:nvPicPr>
          <p:cNvPr id="5" name="Imagen 4" descr="Word">
            <a:extLst>
              <a:ext uri="{FF2B5EF4-FFF2-40B4-BE49-F238E27FC236}">
                <a16:creationId xmlns:a16="http://schemas.microsoft.com/office/drawing/2014/main" id="{24986049-5744-C1E6-EEFC-5775BDEB6FEB}"/>
              </a:ext>
            </a:extLst>
          </p:cNvPr>
          <p:cNvPicPr>
            <a:picLocks noChangeAspect="1"/>
          </p:cNvPicPr>
          <p:nvPr/>
        </p:nvPicPr>
        <p:blipFill>
          <a:blip r:embed="rId3"/>
          <a:stretch>
            <a:fillRect/>
          </a:stretch>
        </p:blipFill>
        <p:spPr>
          <a:xfrm>
            <a:off x="5717713" y="1525508"/>
            <a:ext cx="982040" cy="996508"/>
          </a:xfrm>
          <a:prstGeom prst="rect">
            <a:avLst/>
          </a:prstGeom>
        </p:spPr>
      </p:pic>
    </p:spTree>
    <p:extLst>
      <p:ext uri="{BB962C8B-B14F-4D97-AF65-F5344CB8AC3E}">
        <p14:creationId xmlns:p14="http://schemas.microsoft.com/office/powerpoint/2010/main" val="19479573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1CCE7-A2AF-A79D-1F17-6E608C7A2FC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8BA1688-F990-6CC2-6814-E038F33959FA}"/>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90F6A3C-28F3-401D-1F0A-5DA4E8647A2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4A1F45A-1AFD-6DA6-1E1B-E771A04344C8}"/>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Colaboración</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Excel, Word y PowerPoint Online</a:t>
              </a:r>
              <a:endParaRPr lang="es-ES" dirty="0"/>
            </a:p>
          </p:txBody>
        </p:sp>
      </p:grpSp>
      <p:grpSp>
        <p:nvGrpSpPr>
          <p:cNvPr id="7" name="Group 7">
            <a:extLst>
              <a:ext uri="{FF2B5EF4-FFF2-40B4-BE49-F238E27FC236}">
                <a16:creationId xmlns:a16="http://schemas.microsoft.com/office/drawing/2014/main" id="{595C272A-87BB-3688-FFA9-9E4B129EC1D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C8EEE2F0-A902-6251-F649-3455E7EB63D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C506FA90-50B9-3D2A-FADE-B4C2F88EF925}"/>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8833E3A4-8561-C2DD-359E-68926B45785C}"/>
              </a:ext>
            </a:extLst>
          </p:cNvPr>
          <p:cNvSpPr txBox="1"/>
          <p:nvPr/>
        </p:nvSpPr>
        <p:spPr>
          <a:xfrm>
            <a:off x="593651" y="1365825"/>
            <a:ext cx="813390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Excel Online: trabajo colaborativo real </a:t>
            </a:r>
            <a:endParaRPr lang="es-ES" b="1" dirty="0"/>
          </a:p>
          <a:p>
            <a:endParaRPr lang="es-ES" sz="1200" b="1" dirty="0">
              <a:ea typeface="+mn-lt"/>
              <a:cs typeface="+mn-lt"/>
            </a:endParaRPr>
          </a:p>
          <a:p>
            <a:pPr marL="171450" indent="-171450">
              <a:buFont typeface="Arial"/>
              <a:buChar char="•"/>
            </a:pPr>
            <a:r>
              <a:rPr lang="es-ES" sz="1200" dirty="0">
                <a:ea typeface="+mn-lt"/>
                <a:cs typeface="+mn-lt"/>
              </a:rPr>
              <a:t>Tablas</a:t>
            </a:r>
            <a:endParaRPr lang="es-ES" dirty="0">
              <a:ea typeface="+mn-lt"/>
              <a:cs typeface="+mn-lt"/>
            </a:endParaRPr>
          </a:p>
          <a:p>
            <a:pPr marL="171450" indent="-171450">
              <a:buFont typeface="Arial"/>
              <a:buChar char="•"/>
            </a:pPr>
            <a:r>
              <a:rPr lang="es-ES" sz="1200" dirty="0">
                <a:ea typeface="+mn-lt"/>
                <a:cs typeface="+mn-lt"/>
              </a:rPr>
              <a:t>Filtros</a:t>
            </a:r>
            <a:endParaRPr lang="es-ES" dirty="0">
              <a:ea typeface="Roboto"/>
              <a:cs typeface="Roboto"/>
            </a:endParaRPr>
          </a:p>
          <a:p>
            <a:pPr marL="171450" indent="-171450">
              <a:buFont typeface="Arial"/>
              <a:buChar char="•"/>
            </a:pPr>
            <a:r>
              <a:rPr lang="es-ES" sz="1200" dirty="0">
                <a:ea typeface="+mn-lt"/>
                <a:cs typeface="+mn-lt"/>
              </a:rPr>
              <a:t>Comentarios</a:t>
            </a:r>
            <a:endParaRPr lang="es-ES" dirty="0">
              <a:ea typeface="+mn-lt"/>
              <a:cs typeface="+mn-lt"/>
            </a:endParaRPr>
          </a:p>
          <a:p>
            <a:pPr marL="171450" indent="-171450">
              <a:buFont typeface="Arial"/>
              <a:buChar char="•"/>
            </a:pPr>
            <a:r>
              <a:rPr lang="es-ES" sz="1200" dirty="0">
                <a:ea typeface="+mn-lt"/>
                <a:cs typeface="+mn-lt"/>
              </a:rPr>
              <a:t>Vistas de hoja filtrada personal</a:t>
            </a:r>
            <a:endParaRPr lang="es-ES">
              <a:ea typeface="Roboto"/>
              <a:cs typeface="Roboto"/>
            </a:endParaRPr>
          </a:p>
          <a:p>
            <a:pPr marL="171450" indent="-171450">
              <a:buFont typeface="Arial"/>
              <a:buChar char="•"/>
            </a:pPr>
            <a:r>
              <a:rPr lang="es-ES" sz="1200" dirty="0">
                <a:ea typeface="+mn-lt"/>
                <a:cs typeface="+mn-lt"/>
              </a:rPr>
              <a:t>Versionado</a:t>
            </a:r>
            <a:endParaRPr lang="es-ES">
              <a:ea typeface="Roboto"/>
              <a:cs typeface="Roboto"/>
            </a:endParaRPr>
          </a:p>
          <a:p>
            <a:pPr marL="171450" indent="-171450">
              <a:buFont typeface="Arial"/>
              <a:buChar char="•"/>
            </a:pPr>
            <a:r>
              <a:rPr lang="es-ES" sz="1200" dirty="0">
                <a:ea typeface="+mn-lt"/>
                <a:cs typeface="+mn-lt"/>
              </a:rPr>
              <a:t>Cómo evitar </a:t>
            </a:r>
            <a:r>
              <a:rPr lang="es-ES" sz="1200" dirty="0" err="1">
                <a:ea typeface="+mn-lt"/>
                <a:cs typeface="+mn-lt"/>
              </a:rPr>
              <a:t>sobrescrituras</a:t>
            </a:r>
            <a:endParaRPr lang="es-ES" dirty="0" err="1">
              <a:ea typeface="Roboto"/>
              <a:cs typeface="Roboto"/>
            </a:endParaRPr>
          </a:p>
          <a:p>
            <a:pPr marL="171450" indent="-1714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r>
              <a:rPr lang="es-ES" sz="1200" b="1" dirty="0">
                <a:ea typeface="+mn-lt"/>
                <a:cs typeface="+mn-lt"/>
              </a:rPr>
              <a:t>Actividad:</a:t>
            </a:r>
            <a:br>
              <a:rPr lang="es-ES" sz="1200" b="1" dirty="0">
                <a:ea typeface="+mn-lt"/>
                <a:cs typeface="+mn-lt"/>
              </a:rPr>
            </a:br>
            <a:r>
              <a:rPr lang="es-ES" sz="1200" dirty="0">
                <a:ea typeface="+mn-lt"/>
                <a:cs typeface="+mn-lt"/>
              </a:rPr>
              <a:t>Subir un Excel con tareas → que cada alumno actualice su avance.</a:t>
            </a:r>
            <a:endParaRPr lang="es-ES" dirty="0">
              <a:ea typeface="+mn-lt"/>
              <a:cs typeface="+mn-lt"/>
            </a:endParaRPr>
          </a:p>
          <a:p>
            <a:endParaRPr lang="es-ES" sz="1200" dirty="0">
              <a:ea typeface="Roboto"/>
              <a:cs typeface="Roboto"/>
            </a:endParaRPr>
          </a:p>
          <a:p>
            <a:endParaRPr lang="es-ES" sz="1200" dirty="0">
              <a:ea typeface="Roboto"/>
              <a:cs typeface="Roboto"/>
            </a:endParaRPr>
          </a:p>
        </p:txBody>
      </p:sp>
      <p:pic>
        <p:nvPicPr>
          <p:cNvPr id="5" name="Imagen 4" descr="Excel icon set for professional use">
            <a:extLst>
              <a:ext uri="{FF2B5EF4-FFF2-40B4-BE49-F238E27FC236}">
                <a16:creationId xmlns:a16="http://schemas.microsoft.com/office/drawing/2014/main" id="{8EB3996A-02B4-4462-F38A-465EA22264D3}"/>
              </a:ext>
            </a:extLst>
          </p:cNvPr>
          <p:cNvPicPr>
            <a:picLocks noChangeAspect="1"/>
          </p:cNvPicPr>
          <p:nvPr/>
        </p:nvPicPr>
        <p:blipFill>
          <a:blip r:embed="rId3"/>
          <a:stretch>
            <a:fillRect/>
          </a:stretch>
        </p:blipFill>
        <p:spPr>
          <a:xfrm>
            <a:off x="6101125" y="1590615"/>
            <a:ext cx="971189" cy="971189"/>
          </a:xfrm>
          <a:prstGeom prst="rect">
            <a:avLst/>
          </a:prstGeom>
        </p:spPr>
      </p:pic>
    </p:spTree>
    <p:extLst>
      <p:ext uri="{BB962C8B-B14F-4D97-AF65-F5344CB8AC3E}">
        <p14:creationId xmlns:p14="http://schemas.microsoft.com/office/powerpoint/2010/main" val="14656786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8E6C5-6CEE-ED35-513B-25DF5717E8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F4CCE4D-94DF-57DE-94B0-239EEA7A8D2A}"/>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836FBB81-4D83-576C-3775-D0601AB224D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7C6DC0A-F11A-6911-45A8-D62B73450467}"/>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Colaboración</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Excel, Word y PowerPoint Online</a:t>
              </a:r>
              <a:endParaRPr lang="es-ES" dirty="0"/>
            </a:p>
          </p:txBody>
        </p:sp>
      </p:grpSp>
      <p:grpSp>
        <p:nvGrpSpPr>
          <p:cNvPr id="7" name="Group 7">
            <a:extLst>
              <a:ext uri="{FF2B5EF4-FFF2-40B4-BE49-F238E27FC236}">
                <a16:creationId xmlns:a16="http://schemas.microsoft.com/office/drawing/2014/main" id="{974F66D6-700A-3DC9-E625-7AD578C1B832}"/>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2AE63C5-6FCB-66EF-A5CF-543CAA84661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7BD760EC-A569-5311-E7BB-942F7E48E9BA}"/>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59EF1A15-F6FA-D1EC-2F35-6AEDB38A3EA8}"/>
              </a:ext>
            </a:extLst>
          </p:cNvPr>
          <p:cNvSpPr txBox="1"/>
          <p:nvPr/>
        </p:nvSpPr>
        <p:spPr>
          <a:xfrm>
            <a:off x="593651" y="1365825"/>
            <a:ext cx="813390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PowerPoint Online: diseño colaborativo</a:t>
            </a:r>
            <a:endParaRPr lang="es-ES" b="1" dirty="0">
              <a:ea typeface="+mn-lt"/>
              <a:cs typeface="+mn-lt"/>
            </a:endParaRPr>
          </a:p>
          <a:p>
            <a:endParaRPr lang="es-ES" sz="1200" b="1" dirty="0">
              <a:ea typeface="+mn-lt"/>
              <a:cs typeface="+mn-lt"/>
            </a:endParaRPr>
          </a:p>
          <a:p>
            <a:pPr marL="171450" indent="-171450">
              <a:buFont typeface="Arial"/>
              <a:buChar char="•"/>
            </a:pPr>
            <a:r>
              <a:rPr lang="es-ES" sz="1200" dirty="0">
                <a:ea typeface="+mn-lt"/>
                <a:cs typeface="+mn-lt"/>
              </a:rPr>
              <a:t>Trabajo simultáneo en </a:t>
            </a:r>
            <a:r>
              <a:rPr lang="es-ES" sz="1200" dirty="0" err="1">
                <a:ea typeface="+mn-lt"/>
                <a:cs typeface="+mn-lt"/>
              </a:rPr>
              <a:t>slides</a:t>
            </a:r>
            <a:endParaRPr lang="es-ES" dirty="0" err="1">
              <a:ea typeface="Roboto"/>
              <a:cs typeface="Roboto"/>
            </a:endParaRPr>
          </a:p>
          <a:p>
            <a:pPr marL="171450" indent="-171450">
              <a:buFont typeface="Arial"/>
              <a:buChar char="•"/>
            </a:pPr>
            <a:r>
              <a:rPr lang="es-ES" sz="1200" dirty="0">
                <a:ea typeface="+mn-lt"/>
                <a:cs typeface="+mn-lt"/>
              </a:rPr>
              <a:t>Comentarios</a:t>
            </a:r>
            <a:endParaRPr lang="es-ES" dirty="0">
              <a:ea typeface="+mn-lt"/>
              <a:cs typeface="+mn-lt"/>
            </a:endParaRPr>
          </a:p>
          <a:p>
            <a:pPr marL="171450" indent="-171450">
              <a:buFont typeface="Arial"/>
              <a:buChar char="•"/>
            </a:pPr>
            <a:r>
              <a:rPr lang="es-ES" sz="1200" dirty="0">
                <a:ea typeface="+mn-lt"/>
                <a:cs typeface="+mn-lt"/>
              </a:rPr>
              <a:t>Versiones</a:t>
            </a:r>
            <a:endParaRPr lang="es-ES">
              <a:ea typeface="Roboto"/>
              <a:cs typeface="Roboto"/>
            </a:endParaRPr>
          </a:p>
          <a:p>
            <a:pPr marL="171450" indent="-171450">
              <a:buFont typeface="Arial"/>
              <a:buChar char="•"/>
            </a:pPr>
            <a:r>
              <a:rPr lang="es-ES" sz="1200" dirty="0">
                <a:ea typeface="+mn-lt"/>
                <a:cs typeface="+mn-lt"/>
              </a:rPr>
              <a:t>Revisión de diseño inteligente</a:t>
            </a:r>
            <a:endParaRPr lang="es-ES">
              <a:ea typeface="Roboto"/>
              <a:cs typeface="Roboto"/>
            </a:endParaRPr>
          </a:p>
          <a:p>
            <a:pPr marL="171450" indent="-171450">
              <a:buFont typeface="Arial"/>
              <a:buChar char="•"/>
            </a:pPr>
            <a:r>
              <a:rPr lang="es-ES" sz="1200" dirty="0">
                <a:ea typeface="+mn-lt"/>
                <a:cs typeface="+mn-lt"/>
              </a:rPr>
              <a:t>Integración con imágenes Bing y </a:t>
            </a:r>
            <a:r>
              <a:rPr lang="es-ES" sz="1200" dirty="0" err="1">
                <a:ea typeface="+mn-lt"/>
                <a:cs typeface="+mn-lt"/>
              </a:rPr>
              <a:t>Designer</a:t>
            </a:r>
            <a:endParaRPr lang="es-ES" dirty="0" err="1">
              <a:ea typeface="Roboto"/>
              <a:cs typeface="Roboto"/>
            </a:endParaRPr>
          </a:p>
          <a:p>
            <a:pPr marL="171450" indent="-171450">
              <a:buFont typeface="Arial"/>
              <a:buChar char="•"/>
            </a:pPr>
            <a:endParaRPr lang="es-ES" sz="1200" dirty="0">
              <a:ea typeface="Roboto"/>
              <a:cs typeface="Roboto"/>
            </a:endParaRPr>
          </a:p>
          <a:p>
            <a:pPr marL="171450" indent="-1714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r>
              <a:rPr lang="es-ES" sz="1200" b="1" dirty="0">
                <a:ea typeface="+mn-lt"/>
                <a:cs typeface="+mn-lt"/>
              </a:rPr>
              <a:t>Actividad:</a:t>
            </a:r>
            <a:br>
              <a:rPr lang="es-ES" sz="1200" b="1" dirty="0">
                <a:ea typeface="+mn-lt"/>
                <a:cs typeface="+mn-lt"/>
              </a:rPr>
            </a:br>
            <a:r>
              <a:rPr lang="es-ES" sz="1200" dirty="0">
                <a:ea typeface="+mn-lt"/>
                <a:cs typeface="+mn-lt"/>
              </a:rPr>
              <a:t>Crear 2 </a:t>
            </a:r>
            <a:r>
              <a:rPr lang="es-ES" sz="1200" dirty="0" err="1">
                <a:ea typeface="+mn-lt"/>
                <a:cs typeface="+mn-lt"/>
              </a:rPr>
              <a:t>slides</a:t>
            </a:r>
            <a:r>
              <a:rPr lang="es-ES" sz="1200" dirty="0">
                <a:ea typeface="+mn-lt"/>
                <a:cs typeface="+mn-lt"/>
              </a:rPr>
              <a:t> → cada alumno edita uno → revisan cambios en vivo.</a:t>
            </a:r>
            <a:endParaRPr lang="es-ES" dirty="0">
              <a:ea typeface="+mn-lt"/>
              <a:cs typeface="+mn-lt"/>
            </a:endParaRPr>
          </a:p>
          <a:p>
            <a:endParaRPr lang="es-ES" sz="1200" dirty="0">
              <a:ea typeface="Roboto"/>
              <a:cs typeface="Roboto"/>
            </a:endParaRPr>
          </a:p>
          <a:p>
            <a:endParaRPr lang="es-ES" sz="1200" dirty="0">
              <a:ea typeface="Roboto"/>
              <a:cs typeface="Roboto"/>
            </a:endParaRPr>
          </a:p>
        </p:txBody>
      </p:sp>
      <p:pic>
        <p:nvPicPr>
          <p:cNvPr id="5" name="Imagen 4" descr="Microsoft PowerPoint - Wikipedia, la enciclopedia libre">
            <a:extLst>
              <a:ext uri="{FF2B5EF4-FFF2-40B4-BE49-F238E27FC236}">
                <a16:creationId xmlns:a16="http://schemas.microsoft.com/office/drawing/2014/main" id="{5BE30783-E065-462A-2211-A238B1CA5A71}"/>
              </a:ext>
            </a:extLst>
          </p:cNvPr>
          <p:cNvPicPr>
            <a:picLocks noChangeAspect="1"/>
          </p:cNvPicPr>
          <p:nvPr/>
        </p:nvPicPr>
        <p:blipFill>
          <a:blip r:embed="rId3"/>
          <a:stretch>
            <a:fillRect/>
          </a:stretch>
        </p:blipFill>
        <p:spPr>
          <a:xfrm>
            <a:off x="5576827" y="1768817"/>
            <a:ext cx="1046786" cy="1009048"/>
          </a:xfrm>
          <a:prstGeom prst="rect">
            <a:avLst/>
          </a:prstGeom>
        </p:spPr>
      </p:pic>
    </p:spTree>
    <p:extLst>
      <p:ext uri="{BB962C8B-B14F-4D97-AF65-F5344CB8AC3E}">
        <p14:creationId xmlns:p14="http://schemas.microsoft.com/office/powerpoint/2010/main" val="35304395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4028A-1038-8C53-D318-54B90168917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D517FC-DC2C-B213-A34B-75D693B7750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B936C090-0440-DB6D-7F90-5589CA97FFB8}"/>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26C207DD-CC38-1047-EAA6-3E8DFBDFCC36}"/>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Colaboración</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Excel, Word y PowerPoint Online</a:t>
              </a:r>
              <a:endParaRPr lang="es-ES" dirty="0"/>
            </a:p>
          </p:txBody>
        </p:sp>
      </p:grpSp>
      <p:grpSp>
        <p:nvGrpSpPr>
          <p:cNvPr id="7" name="Group 7">
            <a:extLst>
              <a:ext uri="{FF2B5EF4-FFF2-40B4-BE49-F238E27FC236}">
                <a16:creationId xmlns:a16="http://schemas.microsoft.com/office/drawing/2014/main" id="{2898CC11-F518-772B-8AA2-E05E4335D88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F4F33CE-9CC2-5923-A474-C5F0BE81D1D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F97E0BC-D704-36FE-7334-A54B2E5EDB3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E6D71180-74D0-D0F5-E5E8-579A2500AEB5}"/>
              </a:ext>
            </a:extLst>
          </p:cNvPr>
          <p:cNvSpPr txBox="1"/>
          <p:nvPr/>
        </p:nvSpPr>
        <p:spPr>
          <a:xfrm>
            <a:off x="593651" y="1365825"/>
            <a:ext cx="813390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¿Cuándo usar desktop y cuándo usar online? </a:t>
            </a:r>
            <a:endParaRPr lang="es-ES" b="1" dirty="0"/>
          </a:p>
          <a:p>
            <a:endParaRPr lang="es-ES" sz="1200" b="1" dirty="0">
              <a:ea typeface="+mn-lt"/>
              <a:cs typeface="+mn-lt"/>
            </a:endParaRPr>
          </a:p>
          <a:p>
            <a:pPr marL="171450" indent="-171450">
              <a:buFont typeface="Arial"/>
              <a:buChar char="•"/>
            </a:pPr>
            <a:r>
              <a:rPr lang="es-ES" sz="1200" dirty="0">
                <a:ea typeface="+mn-lt"/>
                <a:cs typeface="+mn-lt"/>
              </a:rPr>
              <a:t>Desktop = tareas complejas (análisis pesado, macros, edición avanzada)</a:t>
            </a:r>
            <a:endParaRPr lang="es-ES" dirty="0" err="1">
              <a:ea typeface="+mn-lt"/>
              <a:cs typeface="+mn-lt"/>
            </a:endParaRPr>
          </a:p>
          <a:p>
            <a:pPr marL="171450" indent="-171450">
              <a:buFont typeface="Arial"/>
              <a:buChar char="•"/>
            </a:pPr>
            <a:r>
              <a:rPr lang="es-ES" sz="1200" dirty="0">
                <a:ea typeface="+mn-lt"/>
                <a:cs typeface="+mn-lt"/>
              </a:rPr>
              <a:t>Online = colaboración, versiones, trabajo en equipo</a:t>
            </a:r>
            <a:endParaRPr lang="es-ES">
              <a:ea typeface="+mn-lt"/>
              <a:cs typeface="+mn-lt"/>
            </a:endParaRPr>
          </a:p>
          <a:p>
            <a:endParaRPr lang="es-ES" sz="1200" dirty="0">
              <a:ea typeface="Roboto"/>
              <a:cs typeface="Roboto"/>
            </a:endParaRPr>
          </a:p>
          <a:p>
            <a:endParaRPr lang="es-ES" sz="1200" dirty="0">
              <a:ea typeface="Roboto"/>
              <a:cs typeface="Roboto"/>
            </a:endParaRPr>
          </a:p>
        </p:txBody>
      </p:sp>
    </p:spTree>
    <p:extLst>
      <p:ext uri="{BB962C8B-B14F-4D97-AF65-F5344CB8AC3E}">
        <p14:creationId xmlns:p14="http://schemas.microsoft.com/office/powerpoint/2010/main" val="24415177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C6EA-9AF6-59B2-400B-EF95CB0B4CF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C06606-D3DC-5BA1-753D-69B34BEB8967}"/>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77527AC-9C22-103E-78C9-AA9AE1610DD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108ABB0-2052-D7D7-4C1A-0B2ECBB08161}"/>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Cierre</a:t>
              </a:r>
              <a:endParaRPr lang="es-ES" dirty="0"/>
            </a:p>
          </p:txBody>
        </p:sp>
      </p:grpSp>
      <p:grpSp>
        <p:nvGrpSpPr>
          <p:cNvPr id="7" name="Group 7">
            <a:extLst>
              <a:ext uri="{FF2B5EF4-FFF2-40B4-BE49-F238E27FC236}">
                <a16:creationId xmlns:a16="http://schemas.microsoft.com/office/drawing/2014/main" id="{E692603F-FF70-D872-656C-A55215A488C1}"/>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2D60961E-9511-9AD9-AC38-D61D6431F58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3C4E210-0B65-5AFC-348C-CF04CABE225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58C0150E-4AD1-5724-0E5E-B10076A678BC}"/>
              </a:ext>
            </a:extLst>
          </p:cNvPr>
          <p:cNvSpPr txBox="1"/>
          <p:nvPr/>
        </p:nvSpPr>
        <p:spPr>
          <a:xfrm>
            <a:off x="593651" y="1365825"/>
            <a:ext cx="813390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Desafío final “</a:t>
            </a:r>
            <a:r>
              <a:rPr lang="es-ES" sz="1200" b="1" dirty="0" err="1">
                <a:ea typeface="+mn-lt"/>
                <a:cs typeface="+mn-lt"/>
              </a:rPr>
              <a:t>Mini-proyecto</a:t>
            </a:r>
            <a:r>
              <a:rPr lang="es-ES" sz="1200" b="1" dirty="0">
                <a:ea typeface="+mn-lt"/>
                <a:cs typeface="+mn-lt"/>
              </a:rPr>
              <a:t> en 10 minutos”</a:t>
            </a:r>
            <a:endParaRPr lang="es-ES" dirty="0"/>
          </a:p>
          <a:p>
            <a:endParaRPr lang="es-ES" sz="1200" b="1" dirty="0">
              <a:ea typeface="+mn-lt"/>
              <a:cs typeface="+mn-lt"/>
            </a:endParaRPr>
          </a:p>
          <a:p>
            <a:r>
              <a:rPr lang="es-ES" sz="1200" dirty="0">
                <a:ea typeface="+mn-lt"/>
                <a:cs typeface="+mn-lt"/>
              </a:rPr>
              <a:t>Los alumnos deben:</a:t>
            </a:r>
            <a:endParaRPr lang="es-ES" dirty="0"/>
          </a:p>
          <a:p>
            <a:pPr marL="285750" indent="-285750">
              <a:buFont typeface="Arial"/>
              <a:buChar char="•"/>
            </a:pPr>
            <a:r>
              <a:rPr lang="es-ES" sz="1200" dirty="0">
                <a:ea typeface="+mn-lt"/>
                <a:cs typeface="+mn-lt"/>
              </a:rPr>
              <a:t>Crear plan en </a:t>
            </a:r>
            <a:r>
              <a:rPr lang="es-ES" sz="1200" dirty="0" err="1">
                <a:ea typeface="+mn-lt"/>
                <a:cs typeface="+mn-lt"/>
              </a:rPr>
              <a:t>Planner</a:t>
            </a:r>
            <a:endParaRPr lang="es-ES" dirty="0" err="1"/>
          </a:p>
          <a:p>
            <a:pPr marL="285750" indent="-285750">
              <a:buFont typeface="Arial"/>
              <a:buChar char="•"/>
            </a:pPr>
            <a:r>
              <a:rPr lang="es-ES" sz="1200" dirty="0">
                <a:ea typeface="+mn-lt"/>
                <a:cs typeface="+mn-lt"/>
              </a:rPr>
              <a:t>Crear 3 </a:t>
            </a:r>
            <a:r>
              <a:rPr lang="es-ES" sz="1200" dirty="0" err="1">
                <a:ea typeface="+mn-lt"/>
                <a:cs typeface="+mn-lt"/>
              </a:rPr>
              <a:t>buckets</a:t>
            </a:r>
            <a:endParaRPr lang="es-ES" dirty="0" err="1"/>
          </a:p>
          <a:p>
            <a:pPr marL="285750" indent="-285750">
              <a:buFont typeface="Arial"/>
              <a:buChar char="•"/>
            </a:pPr>
            <a:r>
              <a:rPr lang="es-ES" sz="1200" dirty="0">
                <a:ea typeface="+mn-lt"/>
                <a:cs typeface="+mn-lt"/>
              </a:rPr>
              <a:t>Crear 3 tareas y asignarlas</a:t>
            </a:r>
            <a:endParaRPr lang="es-ES" dirty="0"/>
          </a:p>
          <a:p>
            <a:pPr marL="285750" indent="-285750">
              <a:buFont typeface="Arial"/>
              <a:buChar char="•"/>
            </a:pPr>
            <a:r>
              <a:rPr lang="es-ES" sz="1200" dirty="0">
                <a:ea typeface="+mn-lt"/>
                <a:cs typeface="+mn-lt"/>
              </a:rPr>
              <a:t>Abrir Word Online y dejar un comentario</a:t>
            </a:r>
            <a:endParaRPr lang="es-ES" dirty="0"/>
          </a:p>
          <a:p>
            <a:pPr marL="285750" indent="-285750">
              <a:buFont typeface="Arial"/>
              <a:buChar char="•"/>
            </a:pPr>
            <a:r>
              <a:rPr lang="es-ES" sz="1200" dirty="0">
                <a:ea typeface="+mn-lt"/>
                <a:cs typeface="+mn-lt"/>
              </a:rPr>
              <a:t>Actualizar una tarea en </a:t>
            </a:r>
            <a:r>
              <a:rPr lang="es-ES" sz="1200" dirty="0" err="1">
                <a:ea typeface="+mn-lt"/>
                <a:cs typeface="+mn-lt"/>
              </a:rPr>
              <a:t>To</a:t>
            </a:r>
            <a:r>
              <a:rPr lang="es-ES" sz="1200" dirty="0">
                <a:ea typeface="+mn-lt"/>
                <a:cs typeface="+mn-lt"/>
              </a:rPr>
              <a:t> Do</a:t>
            </a:r>
            <a:endParaRPr lang="es-ES" dirty="0"/>
          </a:p>
          <a:p>
            <a:pPr marL="285750" indent="-285750">
              <a:buFont typeface="Arial"/>
              <a:buChar char="•"/>
            </a:pPr>
            <a:r>
              <a:rPr lang="es-ES" sz="1200" dirty="0">
                <a:ea typeface="+mn-lt"/>
                <a:cs typeface="+mn-lt"/>
              </a:rPr>
              <a:t>Ver el cronograma del proyecto</a:t>
            </a:r>
            <a:endParaRPr lang="es-ES" dirty="0"/>
          </a:p>
          <a:p>
            <a:endParaRPr lang="es-ES" sz="1200" b="1" dirty="0">
              <a:ea typeface="+mn-lt"/>
              <a:cs typeface="+mn-lt"/>
            </a:endParaRPr>
          </a:p>
          <a:p>
            <a:endParaRPr lang="es-ES" sz="1200" dirty="0">
              <a:ea typeface="Roboto"/>
              <a:cs typeface="Roboto"/>
            </a:endParaRPr>
          </a:p>
        </p:txBody>
      </p:sp>
    </p:spTree>
    <p:extLst>
      <p:ext uri="{BB962C8B-B14F-4D97-AF65-F5344CB8AC3E}">
        <p14:creationId xmlns:p14="http://schemas.microsoft.com/office/powerpoint/2010/main" val="160438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03DBC-46EA-2617-68BD-F4F7B938F2B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8B0C2E-7A03-DF71-B505-814249CF966C}"/>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F710CC33-EC7D-9856-568C-0F10208A1360}"/>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241C0E3E-1F47-B9B6-2BBA-D9D65F641870}"/>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Integración</a:t>
              </a:r>
              <a:r>
                <a:rPr lang="en-US" sz="1900" b="1" dirty="0">
                  <a:solidFill>
                    <a:srgbClr val="1F3B72"/>
                  </a:solidFill>
                  <a:latin typeface="+mj-lt"/>
                </a:rPr>
                <a:t> Outlook → Teams → Planner </a:t>
              </a:r>
              <a:endParaRPr lang="es-ES" dirty="0"/>
            </a:p>
          </p:txBody>
        </p:sp>
      </p:grpSp>
      <p:grpSp>
        <p:nvGrpSpPr>
          <p:cNvPr id="7" name="Group 7">
            <a:extLst>
              <a:ext uri="{FF2B5EF4-FFF2-40B4-BE49-F238E27FC236}">
                <a16:creationId xmlns:a16="http://schemas.microsoft.com/office/drawing/2014/main" id="{01657C4B-6CE3-1FC2-3DFE-0F1F1C866920}"/>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B295D97-85D7-8F1F-1F47-0CDE00D6545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6939DE0-EA78-722D-8035-CB88F92E555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7347DDE0-B19D-049D-C750-A371C2C5B315}"/>
              </a:ext>
            </a:extLst>
          </p:cNvPr>
          <p:cNvSpPr txBox="1"/>
          <p:nvPr/>
        </p:nvSpPr>
        <p:spPr>
          <a:xfrm>
            <a:off x="593651" y="1240464"/>
            <a:ext cx="813390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Enviar un correo como tarea a </a:t>
            </a:r>
            <a:r>
              <a:rPr lang="es-ES" sz="1200" b="1" dirty="0" err="1"/>
              <a:t>Planner</a:t>
            </a:r>
            <a:endParaRPr lang="es-ES" dirty="0" err="1"/>
          </a:p>
          <a:p>
            <a:pPr marL="171450" indent="-171450">
              <a:buFont typeface="Arial"/>
              <a:buChar char="•"/>
            </a:pPr>
            <a:r>
              <a:rPr lang="es-ES" sz="1200" dirty="0">
                <a:ea typeface="+mn-lt"/>
                <a:cs typeface="+mn-lt"/>
              </a:rPr>
              <a:t>Convertir un correo en tarea</a:t>
            </a:r>
            <a:endParaRPr lang="es-ES" dirty="0">
              <a:ea typeface="Roboto"/>
              <a:cs typeface="Roboto"/>
            </a:endParaRPr>
          </a:p>
          <a:p>
            <a:pPr marL="171450" indent="-171450">
              <a:buFont typeface="Arial"/>
              <a:buChar char="•"/>
            </a:pPr>
            <a:r>
              <a:rPr lang="es-ES" sz="1200" dirty="0">
                <a:ea typeface="+mn-lt"/>
                <a:cs typeface="+mn-lt"/>
              </a:rPr>
              <a:t>Asignar responsable</a:t>
            </a:r>
            <a:endParaRPr lang="es-ES" dirty="0">
              <a:ea typeface="Roboto"/>
              <a:cs typeface="Roboto"/>
            </a:endParaRPr>
          </a:p>
          <a:p>
            <a:pPr marL="171450" indent="-171450">
              <a:buFont typeface="Arial"/>
              <a:buChar char="•"/>
            </a:pPr>
            <a:r>
              <a:rPr lang="es-ES" sz="1200" dirty="0">
                <a:ea typeface="+mn-lt"/>
                <a:cs typeface="+mn-lt"/>
              </a:rPr>
              <a:t>Fecha de vencimiento</a:t>
            </a:r>
            <a:endParaRPr lang="es-ES" dirty="0">
              <a:ea typeface="Roboto"/>
              <a:cs typeface="Roboto"/>
            </a:endParaRPr>
          </a:p>
          <a:p>
            <a:pPr marL="171450" indent="-171450">
              <a:buFont typeface="Arial"/>
              <a:buChar char="•"/>
            </a:pPr>
            <a:r>
              <a:rPr lang="es-ES" sz="1200" dirty="0">
                <a:ea typeface="+mn-lt"/>
                <a:cs typeface="+mn-lt"/>
              </a:rPr>
              <a:t>Adjuntar el mismo correo a la</a:t>
            </a:r>
            <a:r>
              <a:rPr lang="es-ES" sz="1200" dirty="0">
                <a:ea typeface="Roboto"/>
                <a:cs typeface="Roboto"/>
              </a:rPr>
              <a:t> tarea</a:t>
            </a:r>
            <a:endParaRPr lang="es-ES" dirty="0">
              <a:ea typeface="Roboto"/>
              <a:cs typeface="Roboto"/>
            </a:endParaRPr>
          </a:p>
          <a:p>
            <a:pPr marL="171450" indent="-171450">
              <a:buFont typeface="Arial"/>
              <a:buChar char="•"/>
            </a:pPr>
            <a:endParaRPr lang="es-ES" sz="1200" dirty="0">
              <a:ea typeface="Roboto"/>
              <a:cs typeface="Roboto"/>
            </a:endParaRPr>
          </a:p>
          <a:p>
            <a:endParaRPr lang="es-ES" sz="1200" dirty="0">
              <a:ea typeface="Roboto"/>
              <a:cs typeface="Roboto"/>
            </a:endParaRPr>
          </a:p>
          <a:p>
            <a:r>
              <a:rPr lang="es-ES" sz="1200" dirty="0">
                <a:ea typeface="Roboto"/>
                <a:cs typeface="Roboto"/>
              </a:rPr>
              <a:t>Actividad rápida:</a:t>
            </a:r>
            <a:br>
              <a:rPr lang="es-ES" sz="1200" dirty="0">
                <a:ea typeface="Roboto"/>
                <a:cs typeface="Roboto"/>
              </a:rPr>
            </a:br>
            <a:r>
              <a:rPr lang="es-ES" sz="1200" dirty="0">
                <a:ea typeface="+mn-lt"/>
                <a:cs typeface="+mn-lt"/>
              </a:rPr>
              <a:t>Cada alumno toma un correo real → lo convierte en tarea en </a:t>
            </a:r>
            <a:r>
              <a:rPr lang="es-ES" sz="1200" dirty="0" err="1">
                <a:ea typeface="+mn-lt"/>
                <a:cs typeface="+mn-lt"/>
              </a:rPr>
              <a:t>Planner</a:t>
            </a:r>
            <a:r>
              <a:rPr lang="es-ES" sz="1200" dirty="0">
                <a:ea typeface="+mn-lt"/>
                <a:cs typeface="+mn-lt"/>
              </a:rPr>
              <a:t> → lo asigna.</a:t>
            </a:r>
            <a:endParaRPr lang="es-ES" dirty="0">
              <a:ea typeface="Roboto"/>
              <a:cs typeface="Roboto"/>
            </a:endParaRPr>
          </a:p>
          <a:p>
            <a:pPr marL="285750" indent="-2857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endParaRPr lang="es-ES" sz="1200" dirty="0">
              <a:ea typeface="+mn-lt"/>
              <a:cs typeface="+mn-lt"/>
            </a:endParaRPr>
          </a:p>
        </p:txBody>
      </p:sp>
      <p:pic>
        <p:nvPicPr>
          <p:cNvPr id="5" name="Imagen 4" descr="Introducción a Planner en Teams - Soporte técnico de Microsoft">
            <a:extLst>
              <a:ext uri="{FF2B5EF4-FFF2-40B4-BE49-F238E27FC236}">
                <a16:creationId xmlns:a16="http://schemas.microsoft.com/office/drawing/2014/main" id="{C38CC512-B44E-2604-1EBC-C185A2FDE8CB}"/>
              </a:ext>
            </a:extLst>
          </p:cNvPr>
          <p:cNvPicPr>
            <a:picLocks noChangeAspect="1"/>
          </p:cNvPicPr>
          <p:nvPr/>
        </p:nvPicPr>
        <p:blipFill>
          <a:blip r:embed="rId3"/>
          <a:stretch>
            <a:fillRect/>
          </a:stretch>
        </p:blipFill>
        <p:spPr>
          <a:xfrm>
            <a:off x="3067894" y="3132037"/>
            <a:ext cx="2762250" cy="1657350"/>
          </a:xfrm>
          <a:prstGeom prst="rect">
            <a:avLst/>
          </a:prstGeom>
        </p:spPr>
      </p:pic>
    </p:spTree>
    <p:extLst>
      <p:ext uri="{BB962C8B-B14F-4D97-AF65-F5344CB8AC3E}">
        <p14:creationId xmlns:p14="http://schemas.microsoft.com/office/powerpoint/2010/main" val="410625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842A893-6001-A658-8A6C-C1016CAC51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4212326" y="4605338"/>
            <a:ext cx="719349" cy="0"/>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a:off x="4212326" y="514350"/>
            <a:ext cx="719349" cy="0"/>
          </a:xfrm>
          <a:prstGeom prst="line">
            <a:avLst/>
          </a:prstGeom>
          <a:ln w="47625" cap="flat">
            <a:solidFill>
              <a:srgbClr val="FFFFFF"/>
            </a:solidFill>
            <a:prstDash val="solid"/>
            <a:headEnd type="none" w="sm" len="sm"/>
            <a:tailEnd type="none" w="sm" len="sm"/>
          </a:ln>
        </p:spPr>
        <p:txBody>
          <a:bodyPr/>
          <a:lstStyle/>
          <a:p>
            <a:endParaRPr lang="es-CL"/>
          </a:p>
        </p:txBody>
      </p:sp>
      <p:pic>
        <p:nvPicPr>
          <p:cNvPr id="8" name="Imagen 7">
            <a:extLst>
              <a:ext uri="{FF2B5EF4-FFF2-40B4-BE49-F238E27FC236}">
                <a16:creationId xmlns:a16="http://schemas.microsoft.com/office/drawing/2014/main" id="{A35971D5-DE3A-C7E9-3A14-2C6EB96160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05820"/>
            <a:ext cx="2743200" cy="1331861"/>
          </a:xfrm>
          <a:prstGeom prst="rect">
            <a:avLst/>
          </a:prstGeom>
        </p:spPr>
      </p:pic>
      <p:pic>
        <p:nvPicPr>
          <p:cNvPr id="9" name="Picture 4">
            <a:extLst>
              <a:ext uri="{FF2B5EF4-FFF2-40B4-BE49-F238E27FC236}">
                <a16:creationId xmlns:a16="http://schemas.microsoft.com/office/drawing/2014/main" id="{BE5060A6-A8C0-3FA3-F7FC-792F701607B9}"/>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6931" y="3458799"/>
            <a:ext cx="3105510" cy="2057400"/>
          </a:xfrm>
          <a:prstGeom prst="rect">
            <a:avLst/>
          </a:prstGeom>
        </p:spPr>
      </p:pic>
      <p:pic>
        <p:nvPicPr>
          <p:cNvPr id="10" name="Picture 5">
            <a:extLst>
              <a:ext uri="{FF2B5EF4-FFF2-40B4-BE49-F238E27FC236}">
                <a16:creationId xmlns:a16="http://schemas.microsoft.com/office/drawing/2014/main" id="{ADCA3431-EBB7-8B67-90DD-5286084D755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09276">
            <a:off x="-1200674" y="4487499"/>
            <a:ext cx="3105510" cy="2057400"/>
          </a:xfrm>
          <a:prstGeom prst="rect">
            <a:avLst/>
          </a:prstGeom>
        </p:spPr>
      </p:pic>
      <p:pic>
        <p:nvPicPr>
          <p:cNvPr id="11" name="Picture 6">
            <a:extLst>
              <a:ext uri="{FF2B5EF4-FFF2-40B4-BE49-F238E27FC236}">
                <a16:creationId xmlns:a16="http://schemas.microsoft.com/office/drawing/2014/main" id="{9C6957AC-711A-AE1B-3F2B-741438BE8BC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28712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8BAE-D630-AD9A-D8EC-DE0BBB5E3E2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96141E-9339-4F89-B485-CAB883E7AC6F}"/>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80FD3A2-3FD4-9572-3EC4-BA73EA6153C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CA913C9C-89EE-2952-55E3-9AE05FE12AB5}"/>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Integración</a:t>
              </a:r>
              <a:r>
                <a:rPr lang="en-US" sz="1900" b="1" dirty="0">
                  <a:solidFill>
                    <a:srgbClr val="1F3B72"/>
                  </a:solidFill>
                  <a:latin typeface="+mj-lt"/>
                </a:rPr>
                <a:t> Outlook → Teams → Planner </a:t>
              </a:r>
              <a:endParaRPr lang="es-ES" dirty="0"/>
            </a:p>
          </p:txBody>
        </p:sp>
      </p:grpSp>
      <p:grpSp>
        <p:nvGrpSpPr>
          <p:cNvPr id="7" name="Group 7">
            <a:extLst>
              <a:ext uri="{FF2B5EF4-FFF2-40B4-BE49-F238E27FC236}">
                <a16:creationId xmlns:a16="http://schemas.microsoft.com/office/drawing/2014/main" id="{19D9C63E-262E-8015-081B-C8C6560DFD8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566E1433-E9F7-5FE1-9ABC-DC991B5C673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5AEE5DD7-E700-110B-3C54-B041180052D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5D187391-3671-4B91-9BA6-7F1475103351}"/>
              </a:ext>
            </a:extLst>
          </p:cNvPr>
          <p:cNvSpPr txBox="1"/>
          <p:nvPr/>
        </p:nvSpPr>
        <p:spPr>
          <a:xfrm>
            <a:off x="593651" y="1240464"/>
            <a:ext cx="813390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Agendar reuniones en </a:t>
            </a:r>
            <a:r>
              <a:rPr lang="es-ES" sz="1200" b="1" dirty="0" err="1"/>
              <a:t>Teams</a:t>
            </a:r>
            <a:r>
              <a:rPr lang="es-ES" sz="1200" b="1" dirty="0"/>
              <a:t> desde Outlook </a:t>
            </a:r>
            <a:endParaRPr lang="es-ES" dirty="0"/>
          </a:p>
          <a:p>
            <a:endParaRPr lang="es-ES" sz="1200" b="1" dirty="0">
              <a:ea typeface="+mn-lt"/>
              <a:cs typeface="+mn-lt"/>
            </a:endParaRPr>
          </a:p>
          <a:p>
            <a:pPr marL="171450" indent="-171450">
              <a:buFont typeface="Arial"/>
              <a:buChar char="•"/>
            </a:pPr>
            <a:r>
              <a:rPr lang="es-ES" sz="1200" dirty="0">
                <a:ea typeface="+mn-lt"/>
                <a:cs typeface="+mn-lt"/>
              </a:rPr>
              <a:t>Botón “Nueva reunión de </a:t>
            </a:r>
            <a:r>
              <a:rPr lang="es-ES" sz="1200" dirty="0" err="1">
                <a:ea typeface="+mn-lt"/>
                <a:cs typeface="+mn-lt"/>
              </a:rPr>
              <a:t>Teams</a:t>
            </a:r>
            <a:r>
              <a:rPr lang="es-ES" sz="1200" dirty="0">
                <a:ea typeface="+mn-lt"/>
                <a:cs typeface="+mn-lt"/>
              </a:rPr>
              <a:t>”</a:t>
            </a:r>
            <a:endParaRPr lang="es-ES" dirty="0">
              <a:ea typeface="Roboto"/>
              <a:cs typeface="Roboto"/>
            </a:endParaRPr>
          </a:p>
          <a:p>
            <a:pPr marL="171450" indent="-171450">
              <a:buFont typeface="Arial"/>
              <a:buChar char="•"/>
            </a:pPr>
            <a:r>
              <a:rPr lang="es-ES" sz="1200" dirty="0">
                <a:ea typeface="+mn-lt"/>
                <a:cs typeface="+mn-lt"/>
              </a:rPr>
              <a:t>Opciones de lobby, grabación y notas</a:t>
            </a:r>
            <a:endParaRPr lang="es-ES" dirty="0"/>
          </a:p>
          <a:p>
            <a:pPr marL="171450" indent="-171450">
              <a:buFont typeface="Arial"/>
              <a:buChar char="•"/>
            </a:pPr>
            <a:r>
              <a:rPr lang="es-ES" sz="1200" dirty="0">
                <a:ea typeface="+mn-lt"/>
                <a:cs typeface="+mn-lt"/>
              </a:rPr>
              <a:t>Cuándo usar “Eventos en </a:t>
            </a:r>
            <a:r>
              <a:rPr lang="es-ES" sz="1200" dirty="0">
                <a:ea typeface="Roboto"/>
                <a:cs typeface="Roboto"/>
              </a:rPr>
              <a:t>vivo”</a:t>
            </a:r>
            <a:endParaRPr lang="es-ES" dirty="0"/>
          </a:p>
          <a:p>
            <a:pPr marL="171450" indent="-171450">
              <a:buFont typeface="Arial"/>
              <a:buChar char="•"/>
            </a:pPr>
            <a:endParaRPr lang="es-ES" sz="1200" dirty="0">
              <a:ea typeface="Roboto"/>
              <a:cs typeface="Roboto"/>
            </a:endParaRPr>
          </a:p>
          <a:p>
            <a:pPr marL="171450" indent="-171450">
              <a:buFont typeface="Arial"/>
              <a:buChar char="•"/>
            </a:pPr>
            <a:endParaRPr lang="es-ES" sz="1200" dirty="0">
              <a:ea typeface="Roboto"/>
              <a:cs typeface="Roboto"/>
            </a:endParaRPr>
          </a:p>
          <a:p>
            <a:endParaRPr lang="es-ES" sz="1200" dirty="0">
              <a:ea typeface="Roboto"/>
              <a:cs typeface="Roboto"/>
            </a:endParaRPr>
          </a:p>
          <a:p>
            <a:pPr marL="285750" indent="-2857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endParaRPr lang="es-ES" sz="1200" dirty="0">
              <a:ea typeface="+mn-lt"/>
              <a:cs typeface="+mn-lt"/>
            </a:endParaRPr>
          </a:p>
        </p:txBody>
      </p:sp>
      <p:pic>
        <p:nvPicPr>
          <p:cNvPr id="5" name="Imagen 4" descr="Planner roadmap – from SharePoint to Dataverse – Novia Works Ltd">
            <a:extLst>
              <a:ext uri="{FF2B5EF4-FFF2-40B4-BE49-F238E27FC236}">
                <a16:creationId xmlns:a16="http://schemas.microsoft.com/office/drawing/2014/main" id="{1B4B24B5-07C9-BE73-14BB-C14DD5C87E12}"/>
              </a:ext>
            </a:extLst>
          </p:cNvPr>
          <p:cNvPicPr>
            <a:picLocks noChangeAspect="1"/>
          </p:cNvPicPr>
          <p:nvPr/>
        </p:nvPicPr>
        <p:blipFill>
          <a:blip r:embed="rId3"/>
          <a:stretch>
            <a:fillRect/>
          </a:stretch>
        </p:blipFill>
        <p:spPr>
          <a:xfrm>
            <a:off x="3304512" y="2448227"/>
            <a:ext cx="2809875" cy="1628775"/>
          </a:xfrm>
          <a:prstGeom prst="rect">
            <a:avLst/>
          </a:prstGeom>
        </p:spPr>
      </p:pic>
    </p:spTree>
    <p:extLst>
      <p:ext uri="{BB962C8B-B14F-4D97-AF65-F5344CB8AC3E}">
        <p14:creationId xmlns:p14="http://schemas.microsoft.com/office/powerpoint/2010/main" val="409601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18697-E929-5FC2-E4AA-5E38D3197C3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9E3F6D2-4353-9321-B766-2BCB5384334C}"/>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1910B80D-7978-6270-B663-D5124BF96787}"/>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58AF41B7-5272-84F4-70DF-C8ABF31F2DC8}"/>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Integración</a:t>
              </a:r>
              <a:r>
                <a:rPr lang="en-US" sz="1900" b="1" dirty="0">
                  <a:solidFill>
                    <a:srgbClr val="1F3B72"/>
                  </a:solidFill>
                  <a:latin typeface="+mj-lt"/>
                </a:rPr>
                <a:t> Outlook → Teams → Planner </a:t>
              </a:r>
              <a:endParaRPr lang="es-ES" dirty="0"/>
            </a:p>
          </p:txBody>
        </p:sp>
      </p:grpSp>
      <p:grpSp>
        <p:nvGrpSpPr>
          <p:cNvPr id="7" name="Group 7">
            <a:extLst>
              <a:ext uri="{FF2B5EF4-FFF2-40B4-BE49-F238E27FC236}">
                <a16:creationId xmlns:a16="http://schemas.microsoft.com/office/drawing/2014/main" id="{037C08F2-5B73-AFAA-934A-6173BA7DE9A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72FB8417-6A02-9C88-CEFF-F950258AB3A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9C81912F-AFC6-E0AB-2D8A-3C55CC7933D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1D4BF1E9-9D25-36F1-1A2B-D781E2BA9F9F}"/>
              </a:ext>
            </a:extLst>
          </p:cNvPr>
          <p:cNvSpPr txBox="1"/>
          <p:nvPr/>
        </p:nvSpPr>
        <p:spPr>
          <a:xfrm>
            <a:off x="593651" y="1240464"/>
            <a:ext cx="8133906"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Bandejas colaborativas y hilos en </a:t>
            </a:r>
            <a:r>
              <a:rPr lang="es-ES" sz="1200" b="1" dirty="0" err="1"/>
              <a:t>Teams</a:t>
            </a:r>
            <a:endParaRPr lang="es-ES" dirty="0" err="1"/>
          </a:p>
          <a:p>
            <a:endParaRPr lang="es-ES" sz="1200" b="1" dirty="0">
              <a:ea typeface="+mn-lt"/>
              <a:cs typeface="+mn-lt"/>
            </a:endParaRPr>
          </a:p>
          <a:p>
            <a:pPr marL="171450" indent="-171450">
              <a:buFont typeface="Arial"/>
              <a:buChar char="•"/>
            </a:pPr>
            <a:r>
              <a:rPr lang="es-ES" sz="1200" dirty="0">
                <a:ea typeface="+mn-lt"/>
                <a:cs typeface="+mn-lt"/>
              </a:rPr>
              <a:t>Compartir un correo importante a un canal </a:t>
            </a:r>
            <a:r>
              <a:rPr lang="es-ES" sz="1200" dirty="0" err="1">
                <a:ea typeface="+mn-lt"/>
                <a:cs typeface="+mn-lt"/>
              </a:rPr>
              <a:t>Teams</a:t>
            </a:r>
            <a:endParaRPr lang="es-ES" dirty="0" err="1">
              <a:ea typeface="Roboto"/>
              <a:cs typeface="Roboto"/>
            </a:endParaRPr>
          </a:p>
          <a:p>
            <a:pPr marL="171450" indent="-171450">
              <a:buFont typeface="Arial"/>
              <a:buChar char="•"/>
            </a:pPr>
            <a:r>
              <a:rPr lang="es-ES" sz="1200" dirty="0">
                <a:ea typeface="+mn-lt"/>
                <a:cs typeface="+mn-lt"/>
              </a:rPr>
              <a:t>Seguir conversación ahí</a:t>
            </a:r>
            <a:endParaRPr lang="es-ES" dirty="0"/>
          </a:p>
          <a:p>
            <a:pPr marL="171450" indent="-171450">
              <a:buFont typeface="Arial"/>
              <a:buChar char="•"/>
            </a:pPr>
            <a:r>
              <a:rPr lang="es-ES" sz="1200" dirty="0">
                <a:ea typeface="+mn-lt"/>
                <a:cs typeface="+mn-lt"/>
              </a:rPr>
              <a:t>Guardar adjuntos directo en </a:t>
            </a:r>
            <a:r>
              <a:rPr lang="es-ES" sz="1200" dirty="0">
                <a:ea typeface="Roboto"/>
                <a:cs typeface="Roboto"/>
              </a:rPr>
              <a:t>el archivo del canal</a:t>
            </a:r>
            <a:endParaRPr lang="es-ES" dirty="0"/>
          </a:p>
          <a:p>
            <a:pPr marL="171450" indent="-171450">
              <a:buFont typeface="Arial"/>
              <a:buChar char="•"/>
            </a:pPr>
            <a:r>
              <a:rPr lang="es-ES" sz="1200" dirty="0">
                <a:ea typeface="Roboto"/>
                <a:cs typeface="Roboto"/>
              </a:rPr>
              <a:t>Notas de la reunión integradas</a:t>
            </a:r>
            <a:endParaRPr lang="es-ES" dirty="0"/>
          </a:p>
          <a:p>
            <a:pPr marL="171450" indent="-171450">
              <a:buFont typeface="Arial"/>
              <a:buChar char="•"/>
            </a:pPr>
            <a:endParaRPr lang="es-ES" sz="1200" dirty="0">
              <a:ea typeface="Roboto"/>
              <a:cs typeface="Roboto"/>
            </a:endParaRPr>
          </a:p>
          <a:p>
            <a:pPr marL="171450" indent="-171450">
              <a:buFont typeface="Arial"/>
              <a:buChar char="•"/>
            </a:pPr>
            <a:endParaRPr lang="es-ES" sz="1200" dirty="0">
              <a:ea typeface="Roboto"/>
              <a:cs typeface="Roboto"/>
            </a:endParaRPr>
          </a:p>
          <a:p>
            <a:pPr marL="171450" indent="-171450">
              <a:buFont typeface="Arial"/>
              <a:buChar char="•"/>
            </a:pPr>
            <a:endParaRPr lang="es-ES" sz="1200" dirty="0">
              <a:ea typeface="Roboto"/>
              <a:cs typeface="Roboto"/>
            </a:endParaRPr>
          </a:p>
          <a:p>
            <a:endParaRPr lang="es-ES" sz="1200" dirty="0">
              <a:ea typeface="Roboto"/>
              <a:cs typeface="Roboto"/>
            </a:endParaRPr>
          </a:p>
          <a:p>
            <a:pPr marL="285750" indent="-2857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endParaRPr lang="es-ES" sz="1200" dirty="0">
              <a:ea typeface="+mn-lt"/>
              <a:cs typeface="+mn-lt"/>
            </a:endParaRPr>
          </a:p>
        </p:txBody>
      </p:sp>
      <p:pic>
        <p:nvPicPr>
          <p:cNvPr id="5" name="Imagen 4" descr="Cuándo usar Microsoft Project, Planner, To Do o la aplicación Tareas en  Teams - Soporte técnico de Microsoft">
            <a:extLst>
              <a:ext uri="{FF2B5EF4-FFF2-40B4-BE49-F238E27FC236}">
                <a16:creationId xmlns:a16="http://schemas.microsoft.com/office/drawing/2014/main" id="{A6A97232-EA16-B009-F314-0E3A96A6CDB0}"/>
              </a:ext>
            </a:extLst>
          </p:cNvPr>
          <p:cNvPicPr>
            <a:picLocks noChangeAspect="1"/>
          </p:cNvPicPr>
          <p:nvPr/>
        </p:nvPicPr>
        <p:blipFill>
          <a:blip r:embed="rId3"/>
          <a:stretch>
            <a:fillRect/>
          </a:stretch>
        </p:blipFill>
        <p:spPr>
          <a:xfrm>
            <a:off x="4339000" y="2571208"/>
            <a:ext cx="2809875" cy="1628775"/>
          </a:xfrm>
          <a:prstGeom prst="rect">
            <a:avLst/>
          </a:prstGeom>
        </p:spPr>
      </p:pic>
    </p:spTree>
    <p:extLst>
      <p:ext uri="{BB962C8B-B14F-4D97-AF65-F5344CB8AC3E}">
        <p14:creationId xmlns:p14="http://schemas.microsoft.com/office/powerpoint/2010/main" val="3074145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0BA29-BC88-397F-C588-DF3DE532F04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99431F-8536-9DAE-B19B-0B4DCFBA9EA1}"/>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D5BA1BB9-897C-B905-8875-0B81A13F16CB}"/>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C85FF7D4-F7E1-D022-D4E8-CF589A1EE00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OneDrive: </a:t>
              </a:r>
              <a:r>
                <a:rPr lang="en-US" sz="1900" b="1" dirty="0" err="1">
                  <a:solidFill>
                    <a:srgbClr val="1F3B72"/>
                  </a:solidFill>
                  <a:latin typeface="+mj-lt"/>
                </a:rPr>
                <a:t>organización</a:t>
              </a:r>
              <a:r>
                <a:rPr lang="en-US" sz="1900" b="1" dirty="0">
                  <a:solidFill>
                    <a:srgbClr val="1F3B72"/>
                  </a:solidFill>
                  <a:latin typeface="+mj-lt"/>
                </a:rPr>
                <a:t> y </a:t>
              </a:r>
              <a:r>
                <a:rPr lang="en-US" sz="1900" b="1" dirty="0" err="1">
                  <a:solidFill>
                    <a:srgbClr val="1F3B72"/>
                  </a:solidFill>
                  <a:latin typeface="+mj-lt"/>
                </a:rPr>
                <a:t>colaboración</a:t>
              </a:r>
              <a:r>
                <a:rPr lang="en-US" sz="1900" b="1" dirty="0">
                  <a:solidFill>
                    <a:srgbClr val="1F3B72"/>
                  </a:solidFill>
                  <a:latin typeface="+mj-lt"/>
                </a:rPr>
                <a:t> </a:t>
              </a:r>
              <a:endParaRPr lang="es-ES" dirty="0"/>
            </a:p>
          </p:txBody>
        </p:sp>
      </p:grpSp>
      <p:grpSp>
        <p:nvGrpSpPr>
          <p:cNvPr id="7" name="Group 7">
            <a:extLst>
              <a:ext uri="{FF2B5EF4-FFF2-40B4-BE49-F238E27FC236}">
                <a16:creationId xmlns:a16="http://schemas.microsoft.com/office/drawing/2014/main" id="{70AA7B5F-9624-4456-F64E-4AD15604A9A3}"/>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3CB5256E-B08B-7DB9-3413-03FDE64446A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CDA113C-8F0B-9C79-12B2-199958262DEE}"/>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26AF7DFE-8E1A-B1D1-9935-163DFAD6D8DC}"/>
              </a:ext>
            </a:extLst>
          </p:cNvPr>
          <p:cNvSpPr txBox="1"/>
          <p:nvPr/>
        </p:nvSpPr>
        <p:spPr>
          <a:xfrm>
            <a:off x="593651" y="1240464"/>
            <a:ext cx="813390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Conceptos esenciales</a:t>
            </a:r>
            <a:endParaRPr lang="es-ES"/>
          </a:p>
          <a:p>
            <a:endParaRPr lang="es-ES" sz="1200" b="1" dirty="0">
              <a:ea typeface="+mn-lt"/>
              <a:cs typeface="+mn-lt"/>
            </a:endParaRPr>
          </a:p>
          <a:p>
            <a:pPr marL="171450" indent="-171450">
              <a:buFont typeface="Arial"/>
              <a:buChar char="•"/>
            </a:pPr>
            <a:r>
              <a:rPr lang="es-ES" sz="1200" dirty="0">
                <a:ea typeface="+mn-lt"/>
                <a:cs typeface="+mn-lt"/>
              </a:rPr>
              <a:t>Qué</a:t>
            </a:r>
            <a:r>
              <a:rPr lang="es-ES" sz="1200" dirty="0">
                <a:ea typeface="Roboto"/>
                <a:cs typeface="Roboto"/>
              </a:rPr>
              <a:t> es OneDrive realmente</a:t>
            </a:r>
            <a:endParaRPr lang="es-ES" dirty="0" err="1">
              <a:ea typeface="Roboto"/>
              <a:cs typeface="Roboto"/>
            </a:endParaRPr>
          </a:p>
          <a:p>
            <a:pPr marL="171450" indent="-171450">
              <a:buFont typeface="Arial"/>
              <a:buChar char="•"/>
            </a:pPr>
            <a:r>
              <a:rPr lang="es-ES" sz="1200" dirty="0">
                <a:ea typeface="Roboto"/>
                <a:cs typeface="Roboto"/>
              </a:rPr>
              <a:t>Archivos vs librerías vs </a:t>
            </a:r>
            <a:r>
              <a:rPr lang="es-ES" sz="1200" dirty="0">
                <a:ea typeface="+mn-lt"/>
                <a:cs typeface="+mn-lt"/>
              </a:rPr>
              <a:t>compartidos</a:t>
            </a:r>
            <a:endParaRPr lang="es-ES" dirty="0"/>
          </a:p>
          <a:p>
            <a:pPr marL="171450" indent="-171450">
              <a:buFont typeface="Arial"/>
              <a:buChar char="•"/>
            </a:pPr>
            <a:r>
              <a:rPr lang="es-ES" sz="1200" dirty="0">
                <a:ea typeface="+mn-lt"/>
                <a:cs typeface="+mn-lt"/>
              </a:rPr>
              <a:t>Evitar 5 versiones del mismo </a:t>
            </a:r>
            <a:r>
              <a:rPr lang="es-ES" sz="1200" dirty="0">
                <a:ea typeface="Roboto"/>
                <a:cs typeface="Roboto"/>
              </a:rPr>
              <a:t>archivo </a:t>
            </a:r>
            <a:r>
              <a:rPr lang="es-ES" sz="1200" dirty="0">
                <a:ea typeface="+mn-lt"/>
                <a:cs typeface="+mn-lt"/>
              </a:rPr>
              <a:t>(“Informe_v3_FINAL_FINAL”).</a:t>
            </a:r>
            <a:endParaRPr lang="es-ES" dirty="0"/>
          </a:p>
          <a:p>
            <a:pPr marL="171450" indent="-171450">
              <a:buFont typeface="Arial"/>
              <a:buChar char="•"/>
            </a:pPr>
            <a:endParaRPr lang="es-ES" sz="1200" dirty="0">
              <a:ea typeface="Roboto"/>
              <a:cs typeface="Roboto"/>
            </a:endParaRPr>
          </a:p>
          <a:p>
            <a:pPr lvl="1"/>
            <a:endParaRPr lang="es-ES" sz="1200" dirty="0">
              <a:ea typeface="Roboto"/>
              <a:cs typeface="Roboto"/>
            </a:endParaRPr>
          </a:p>
        </p:txBody>
      </p:sp>
      <p:pic>
        <p:nvPicPr>
          <p:cNvPr id="5" name="Imagen 4" descr="File Encryptor for OneDrive &amp; SharePoint - boolebox">
            <a:extLst>
              <a:ext uri="{FF2B5EF4-FFF2-40B4-BE49-F238E27FC236}">
                <a16:creationId xmlns:a16="http://schemas.microsoft.com/office/drawing/2014/main" id="{92DD5D7E-EDD8-7E10-407B-02E22D648816}"/>
              </a:ext>
            </a:extLst>
          </p:cNvPr>
          <p:cNvPicPr>
            <a:picLocks noChangeAspect="1"/>
          </p:cNvPicPr>
          <p:nvPr/>
        </p:nvPicPr>
        <p:blipFill>
          <a:blip r:embed="rId3"/>
          <a:stretch>
            <a:fillRect/>
          </a:stretch>
        </p:blipFill>
        <p:spPr>
          <a:xfrm>
            <a:off x="2540281" y="2455883"/>
            <a:ext cx="3900668" cy="1935383"/>
          </a:xfrm>
          <a:prstGeom prst="rect">
            <a:avLst/>
          </a:prstGeom>
        </p:spPr>
      </p:pic>
    </p:spTree>
    <p:extLst>
      <p:ext uri="{BB962C8B-B14F-4D97-AF65-F5344CB8AC3E}">
        <p14:creationId xmlns:p14="http://schemas.microsoft.com/office/powerpoint/2010/main" val="799364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57483-AB40-B70A-0414-0724F68E61E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BC3782-E255-D8C3-F85C-54480F22A10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916A927E-A977-1F6D-CCE0-21FBC8DB4952}"/>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9ECBB79-A4A7-3F8E-C91A-1E64DE2456AF}"/>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OneDrive: </a:t>
              </a:r>
              <a:r>
                <a:rPr lang="en-US" sz="1900" b="1" dirty="0" err="1">
                  <a:solidFill>
                    <a:srgbClr val="1F3B72"/>
                  </a:solidFill>
                  <a:latin typeface="+mj-lt"/>
                </a:rPr>
                <a:t>organización</a:t>
              </a:r>
              <a:r>
                <a:rPr lang="en-US" sz="1900" b="1" dirty="0">
                  <a:solidFill>
                    <a:srgbClr val="1F3B72"/>
                  </a:solidFill>
                  <a:latin typeface="+mj-lt"/>
                </a:rPr>
                <a:t> y </a:t>
              </a:r>
              <a:r>
                <a:rPr lang="en-US" sz="1900" b="1" dirty="0" err="1">
                  <a:solidFill>
                    <a:srgbClr val="1F3B72"/>
                  </a:solidFill>
                  <a:latin typeface="+mj-lt"/>
                </a:rPr>
                <a:t>colaboración</a:t>
              </a:r>
              <a:r>
                <a:rPr lang="en-US" sz="1900" b="1" dirty="0">
                  <a:solidFill>
                    <a:srgbClr val="1F3B72"/>
                  </a:solidFill>
                  <a:latin typeface="+mj-lt"/>
                </a:rPr>
                <a:t> </a:t>
              </a:r>
              <a:endParaRPr lang="es-ES" dirty="0"/>
            </a:p>
          </p:txBody>
        </p:sp>
      </p:grpSp>
      <p:grpSp>
        <p:nvGrpSpPr>
          <p:cNvPr id="7" name="Group 7">
            <a:extLst>
              <a:ext uri="{FF2B5EF4-FFF2-40B4-BE49-F238E27FC236}">
                <a16:creationId xmlns:a16="http://schemas.microsoft.com/office/drawing/2014/main" id="{930EBC85-E98F-9DA6-5F78-3FFAFE849D3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649B652-C615-9962-E629-563ED870CEA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E418D64-D661-C85A-7D6B-A4275AA4FC9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08667B97-5E2A-CB61-64D5-538469D4E029}"/>
              </a:ext>
            </a:extLst>
          </p:cNvPr>
          <p:cNvSpPr txBox="1"/>
          <p:nvPr/>
        </p:nvSpPr>
        <p:spPr>
          <a:xfrm>
            <a:off x="593651" y="1240464"/>
            <a:ext cx="813390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Estructura de carpetas y buenas prácticas</a:t>
            </a:r>
            <a:endParaRPr lang="es-ES" dirty="0"/>
          </a:p>
          <a:p>
            <a:endParaRPr lang="es-ES" sz="1200" b="1" dirty="0">
              <a:ea typeface="+mn-lt"/>
              <a:cs typeface="+mn-lt"/>
            </a:endParaRPr>
          </a:p>
          <a:p>
            <a:pPr marL="171450" indent="-171450">
              <a:buFont typeface="Arial"/>
              <a:buChar char="•"/>
            </a:pPr>
            <a:r>
              <a:rPr lang="es-ES" sz="1200" dirty="0">
                <a:ea typeface="+mn-lt"/>
                <a:cs typeface="+mn-lt"/>
              </a:rPr>
              <a:t>Evitar carpetas profundas</a:t>
            </a:r>
            <a:endParaRPr lang="es-ES" dirty="0" err="1">
              <a:ea typeface="Roboto"/>
              <a:cs typeface="Roboto"/>
            </a:endParaRPr>
          </a:p>
          <a:p>
            <a:pPr marL="171450" indent="-171450">
              <a:buFont typeface="Arial"/>
              <a:buChar char="•"/>
            </a:pPr>
            <a:r>
              <a:rPr lang="es-ES" sz="1200" dirty="0">
                <a:ea typeface="+mn-lt"/>
                <a:cs typeface="+mn-lt"/>
              </a:rPr>
              <a:t>Nombres de </a:t>
            </a:r>
            <a:r>
              <a:rPr lang="es-ES" sz="1200" dirty="0">
                <a:ea typeface="Roboto"/>
                <a:cs typeface="Roboto"/>
              </a:rPr>
              <a:t>archivo ordenados</a:t>
            </a:r>
            <a:endParaRPr lang="es-ES" dirty="0"/>
          </a:p>
          <a:p>
            <a:pPr marL="171450" indent="-171450">
              <a:buFont typeface="Arial"/>
              <a:buChar char="•"/>
            </a:pPr>
            <a:r>
              <a:rPr lang="es-ES" sz="1200" dirty="0">
                <a:ea typeface="Roboto"/>
                <a:cs typeface="Roboto"/>
              </a:rPr>
              <a:t>Plantilla de estructura recomendada:</a:t>
            </a:r>
            <a:endParaRPr lang="es-ES" dirty="0"/>
          </a:p>
          <a:p>
            <a:pPr marL="228600"/>
            <a:r>
              <a:rPr lang="es-ES" sz="1200" dirty="0">
                <a:ea typeface="+mn-lt"/>
                <a:cs typeface="+mn-lt"/>
              </a:rPr>
              <a:t>📁 01_Administrativo  </a:t>
            </a:r>
            <a:endParaRPr lang="es-ES" sz="1200" dirty="0">
              <a:ea typeface="Roboto"/>
              <a:cs typeface="Roboto"/>
            </a:endParaRPr>
          </a:p>
          <a:p>
            <a:pPr lvl="1"/>
            <a:r>
              <a:rPr lang="es-ES" sz="1200" dirty="0">
                <a:ea typeface="+mn-lt"/>
                <a:cs typeface="+mn-lt"/>
              </a:rPr>
              <a:t>📁 02_Proyectos  </a:t>
            </a:r>
            <a:endParaRPr lang="es-ES">
              <a:ea typeface="Roboto"/>
              <a:cs typeface="Roboto"/>
            </a:endParaRPr>
          </a:p>
          <a:p>
            <a:pPr lvl="1"/>
            <a:r>
              <a:rPr lang="es-ES" sz="1200" dirty="0">
                <a:ea typeface="+mn-lt"/>
                <a:cs typeface="+mn-lt"/>
              </a:rPr>
              <a:t>📁 03_Reportes  </a:t>
            </a:r>
            <a:endParaRPr lang="es-ES">
              <a:ea typeface="Roboto"/>
              <a:cs typeface="Roboto"/>
            </a:endParaRPr>
          </a:p>
          <a:p>
            <a:pPr lvl="1"/>
            <a:r>
              <a:rPr lang="es-ES" sz="1200" dirty="0">
                <a:ea typeface="+mn-lt"/>
                <a:cs typeface="+mn-lt"/>
              </a:rPr>
              <a:t>📁 04_Equipo  </a:t>
            </a:r>
            <a:endParaRPr lang="es-ES" dirty="0">
              <a:ea typeface="Roboto"/>
              <a:cs typeface="Roboto"/>
            </a:endParaRPr>
          </a:p>
          <a:p>
            <a:pPr lvl="1"/>
            <a:endParaRPr lang="es-ES" sz="1200" dirty="0">
              <a:ea typeface="Roboto"/>
              <a:cs typeface="Roboto"/>
            </a:endParaRPr>
          </a:p>
        </p:txBody>
      </p:sp>
      <p:pic>
        <p:nvPicPr>
          <p:cNvPr id="5" name="Imagen 4" descr="Microsoft 365 OneDrive: ¿Cómo funciona? - Licendi">
            <a:extLst>
              <a:ext uri="{FF2B5EF4-FFF2-40B4-BE49-F238E27FC236}">
                <a16:creationId xmlns:a16="http://schemas.microsoft.com/office/drawing/2014/main" id="{9AF351B8-39FD-A257-ECB2-AC2F435190CF}"/>
              </a:ext>
            </a:extLst>
          </p:cNvPr>
          <p:cNvPicPr>
            <a:picLocks noChangeAspect="1"/>
          </p:cNvPicPr>
          <p:nvPr/>
        </p:nvPicPr>
        <p:blipFill>
          <a:blip r:embed="rId3"/>
          <a:stretch>
            <a:fillRect/>
          </a:stretch>
        </p:blipFill>
        <p:spPr>
          <a:xfrm>
            <a:off x="3650607" y="1993619"/>
            <a:ext cx="2819400" cy="1619250"/>
          </a:xfrm>
          <a:prstGeom prst="rect">
            <a:avLst/>
          </a:prstGeom>
        </p:spPr>
      </p:pic>
    </p:spTree>
    <p:extLst>
      <p:ext uri="{BB962C8B-B14F-4D97-AF65-F5344CB8AC3E}">
        <p14:creationId xmlns:p14="http://schemas.microsoft.com/office/powerpoint/2010/main" val="2311727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B19DB-E0B0-33B4-E55E-309E1640057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D0F453F-58FC-3E38-D190-4C4423F456E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6EDA375B-5A32-EAD1-9B18-BACCF9497E9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3130FF2-F5E6-5F89-DE9C-D94A9115EC9F}"/>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OneDrive: </a:t>
              </a:r>
              <a:r>
                <a:rPr lang="en-US" sz="1900" b="1" dirty="0" err="1">
                  <a:solidFill>
                    <a:srgbClr val="1F3B72"/>
                  </a:solidFill>
                  <a:latin typeface="+mj-lt"/>
                </a:rPr>
                <a:t>organización</a:t>
              </a:r>
              <a:r>
                <a:rPr lang="en-US" sz="1900" b="1" dirty="0">
                  <a:solidFill>
                    <a:srgbClr val="1F3B72"/>
                  </a:solidFill>
                  <a:latin typeface="+mj-lt"/>
                </a:rPr>
                <a:t> y </a:t>
              </a:r>
              <a:r>
                <a:rPr lang="en-US" sz="1900" b="1" dirty="0" err="1">
                  <a:solidFill>
                    <a:srgbClr val="1F3B72"/>
                  </a:solidFill>
                  <a:latin typeface="+mj-lt"/>
                </a:rPr>
                <a:t>colaboración</a:t>
              </a:r>
              <a:r>
                <a:rPr lang="en-US" sz="1900" b="1" dirty="0">
                  <a:solidFill>
                    <a:srgbClr val="1F3B72"/>
                  </a:solidFill>
                  <a:latin typeface="+mj-lt"/>
                </a:rPr>
                <a:t> </a:t>
              </a:r>
              <a:endParaRPr lang="es-ES" dirty="0"/>
            </a:p>
          </p:txBody>
        </p:sp>
      </p:grpSp>
      <p:grpSp>
        <p:nvGrpSpPr>
          <p:cNvPr id="7" name="Group 7">
            <a:extLst>
              <a:ext uri="{FF2B5EF4-FFF2-40B4-BE49-F238E27FC236}">
                <a16:creationId xmlns:a16="http://schemas.microsoft.com/office/drawing/2014/main" id="{DE7C2544-ED78-DCD6-7DBE-E1868A819192}"/>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4D26A5DF-93DC-987D-8778-79A9E68AD2D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859EAD8C-08FB-036F-7229-F75F1B42B7B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18237BFC-E653-4B14-8DC5-1C12F53DD119}"/>
              </a:ext>
            </a:extLst>
          </p:cNvPr>
          <p:cNvSpPr txBox="1"/>
          <p:nvPr/>
        </p:nvSpPr>
        <p:spPr>
          <a:xfrm>
            <a:off x="593651" y="1240464"/>
            <a:ext cx="813390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Compartir correctamente</a:t>
            </a:r>
            <a:endParaRPr lang="es-ES" dirty="0"/>
          </a:p>
          <a:p>
            <a:endParaRPr lang="es-ES" sz="1200" b="1" dirty="0">
              <a:ea typeface="+mn-lt"/>
              <a:cs typeface="+mn-lt"/>
            </a:endParaRPr>
          </a:p>
          <a:p>
            <a:pPr marL="171450" indent="-171450">
              <a:buFont typeface="Arial"/>
              <a:buChar char="•"/>
            </a:pPr>
            <a:r>
              <a:rPr lang="es-ES" sz="1200" dirty="0">
                <a:ea typeface="+mn-lt"/>
                <a:cs typeface="+mn-lt"/>
              </a:rPr>
              <a:t>“</a:t>
            </a:r>
            <a:r>
              <a:rPr lang="es-ES" sz="1200" dirty="0">
                <a:ea typeface="Roboto"/>
                <a:cs typeface="Roboto"/>
              </a:rPr>
              <a:t>Compartir con personas específicas” vs “cualquiera con el </a:t>
            </a:r>
            <a:r>
              <a:rPr lang="es-ES" sz="1200" dirty="0">
                <a:ea typeface="+mn-lt"/>
                <a:cs typeface="+mn-lt"/>
              </a:rPr>
              <a:t>vínculo”</a:t>
            </a:r>
            <a:endParaRPr lang="es-ES" sz="1200" dirty="0">
              <a:ea typeface="Roboto"/>
              <a:cs typeface="Roboto"/>
            </a:endParaRPr>
          </a:p>
          <a:p>
            <a:pPr marL="171450" indent="-171450">
              <a:buFont typeface="Arial"/>
              <a:buChar char="•"/>
            </a:pPr>
            <a:r>
              <a:rPr lang="es-ES" sz="1200" dirty="0">
                <a:ea typeface="+mn-lt"/>
                <a:cs typeface="+mn-lt"/>
              </a:rPr>
              <a:t>Permisos lectura / edición</a:t>
            </a:r>
            <a:endParaRPr lang="es-ES" sz="1200">
              <a:ea typeface="Roboto"/>
              <a:cs typeface="Roboto"/>
            </a:endParaRPr>
          </a:p>
          <a:p>
            <a:pPr marL="171450" indent="-171450">
              <a:buFont typeface="Arial"/>
              <a:buChar char="•"/>
            </a:pPr>
            <a:r>
              <a:rPr lang="es-ES" sz="1200" dirty="0">
                <a:ea typeface="+mn-lt"/>
                <a:cs typeface="+mn-lt"/>
              </a:rPr>
              <a:t>Fechas </a:t>
            </a:r>
            <a:r>
              <a:rPr lang="es-ES" sz="1200" dirty="0">
                <a:ea typeface="Roboto"/>
                <a:cs typeface="Roboto"/>
              </a:rPr>
              <a:t>de </a:t>
            </a:r>
            <a:r>
              <a:rPr lang="es-ES" sz="1200" dirty="0">
                <a:ea typeface="+mn-lt"/>
                <a:cs typeface="+mn-lt"/>
              </a:rPr>
              <a:t>expiración</a:t>
            </a:r>
            <a:endParaRPr lang="es-ES" sz="1200">
              <a:ea typeface="Roboto"/>
              <a:cs typeface="Roboto"/>
            </a:endParaRPr>
          </a:p>
          <a:p>
            <a:pPr marL="171450" indent="-171450">
              <a:buFont typeface="Arial"/>
              <a:buChar char="•"/>
            </a:pPr>
            <a:r>
              <a:rPr lang="es-ES" sz="1200" dirty="0">
                <a:ea typeface="+mn-lt"/>
                <a:cs typeface="+mn-lt"/>
              </a:rPr>
              <a:t>Revocar accesos</a:t>
            </a:r>
            <a:endParaRPr lang="es-ES" dirty="0">
              <a:ea typeface="Roboto"/>
              <a:cs typeface="Roboto"/>
            </a:endParaRPr>
          </a:p>
          <a:p>
            <a:endParaRPr lang="es-ES" sz="1200" b="1" dirty="0">
              <a:ea typeface="Roboto"/>
              <a:cs typeface="Roboto"/>
            </a:endParaRPr>
          </a:p>
          <a:p>
            <a:r>
              <a:rPr lang="es-ES" sz="1200" b="1" dirty="0">
                <a:ea typeface="Roboto"/>
                <a:cs typeface="Roboto"/>
              </a:rPr>
              <a:t>Actividad</a:t>
            </a:r>
          </a:p>
          <a:p>
            <a:r>
              <a:rPr lang="es-ES" sz="1200" dirty="0">
                <a:ea typeface="+mn-lt"/>
                <a:cs typeface="+mn-lt"/>
              </a:rPr>
              <a:t>Pedir que:</a:t>
            </a:r>
            <a:endParaRPr lang="es-ES" dirty="0"/>
          </a:p>
          <a:p>
            <a:pPr marL="285750" indent="-285750">
              <a:buFont typeface="Arial"/>
              <a:buChar char="•"/>
            </a:pPr>
            <a:r>
              <a:rPr lang="es-ES" sz="1200" dirty="0">
                <a:ea typeface="+mn-lt"/>
                <a:cs typeface="+mn-lt"/>
              </a:rPr>
              <a:t>creen una carpeta</a:t>
            </a:r>
            <a:endParaRPr lang="es-ES" dirty="0"/>
          </a:p>
          <a:p>
            <a:pPr marL="285750" indent="-285750">
              <a:buFont typeface="Arial"/>
              <a:buChar char="•"/>
            </a:pPr>
            <a:r>
              <a:rPr lang="es-ES" sz="1200" dirty="0">
                <a:ea typeface="+mn-lt"/>
                <a:cs typeface="+mn-lt"/>
              </a:rPr>
              <a:t>carguen un archivo</a:t>
            </a:r>
            <a:endParaRPr lang="es-ES" dirty="0"/>
          </a:p>
          <a:p>
            <a:pPr marL="285750" indent="-285750">
              <a:buFont typeface="Arial"/>
              <a:buChar char="•"/>
            </a:pPr>
            <a:r>
              <a:rPr lang="es-ES" sz="1200" dirty="0">
                <a:ea typeface="+mn-lt"/>
                <a:cs typeface="+mn-lt"/>
              </a:rPr>
              <a:t>lo compartan con un compañero con permiso SOLO lectura</a:t>
            </a:r>
            <a:endParaRPr lang="es-ES" dirty="0"/>
          </a:p>
          <a:p>
            <a:pPr marL="285750" indent="-285750">
              <a:buFont typeface="Arial"/>
              <a:buChar char="•"/>
            </a:pPr>
            <a:r>
              <a:rPr lang="es-ES" sz="1200" dirty="0">
                <a:ea typeface="+mn-lt"/>
                <a:cs typeface="+mn-lt"/>
              </a:rPr>
              <a:t>luego cambien el permiso a edición</a:t>
            </a:r>
            <a:endParaRPr lang="es-ES" dirty="0"/>
          </a:p>
          <a:p>
            <a:pPr marL="285750" indent="-285750">
              <a:buFont typeface="Arial"/>
              <a:buChar char="•"/>
            </a:pPr>
            <a:r>
              <a:rPr lang="es-ES" sz="1200" dirty="0">
                <a:ea typeface="+mn-lt"/>
                <a:cs typeface="+mn-lt"/>
              </a:rPr>
              <a:t>finalmente retiren el acceso</a:t>
            </a:r>
            <a:endParaRPr lang="es-ES" dirty="0"/>
          </a:p>
          <a:p>
            <a:endParaRPr lang="es-ES" sz="1200" b="1" dirty="0">
              <a:ea typeface="Roboto"/>
              <a:cs typeface="Roboto"/>
            </a:endParaRPr>
          </a:p>
        </p:txBody>
      </p:sp>
    </p:spTree>
    <p:extLst>
      <p:ext uri="{BB962C8B-B14F-4D97-AF65-F5344CB8AC3E}">
        <p14:creationId xmlns:p14="http://schemas.microsoft.com/office/powerpoint/2010/main" val="2465349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4F5CA-39A8-A636-A8F5-0336012DC48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36E43C2-FB28-B71D-F997-64BF1A1366F8}"/>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C19E7CD-13FD-CF58-6E66-5F5D2717BD33}"/>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514FE85F-659E-A765-5004-C53684036D4F}"/>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OneDrive: </a:t>
              </a:r>
              <a:r>
                <a:rPr lang="en-US" sz="1900" b="1" dirty="0" err="1">
                  <a:solidFill>
                    <a:srgbClr val="1F3B72"/>
                  </a:solidFill>
                  <a:latin typeface="+mj-lt"/>
                </a:rPr>
                <a:t>organización</a:t>
              </a:r>
              <a:r>
                <a:rPr lang="en-US" sz="1900" b="1" dirty="0">
                  <a:solidFill>
                    <a:srgbClr val="1F3B72"/>
                  </a:solidFill>
                  <a:latin typeface="+mj-lt"/>
                </a:rPr>
                <a:t> y </a:t>
              </a:r>
              <a:r>
                <a:rPr lang="en-US" sz="1900" b="1" dirty="0" err="1">
                  <a:solidFill>
                    <a:srgbClr val="1F3B72"/>
                  </a:solidFill>
                  <a:latin typeface="+mj-lt"/>
                </a:rPr>
                <a:t>colaboración</a:t>
              </a:r>
              <a:r>
                <a:rPr lang="en-US" sz="1900" b="1" dirty="0">
                  <a:solidFill>
                    <a:srgbClr val="1F3B72"/>
                  </a:solidFill>
                  <a:latin typeface="+mj-lt"/>
                </a:rPr>
                <a:t> </a:t>
              </a:r>
              <a:endParaRPr lang="es-ES" dirty="0"/>
            </a:p>
          </p:txBody>
        </p:sp>
      </p:grpSp>
      <p:grpSp>
        <p:nvGrpSpPr>
          <p:cNvPr id="7" name="Group 7">
            <a:extLst>
              <a:ext uri="{FF2B5EF4-FFF2-40B4-BE49-F238E27FC236}">
                <a16:creationId xmlns:a16="http://schemas.microsoft.com/office/drawing/2014/main" id="{7ACAD47E-3837-8A8A-4B37-832173F2882D}"/>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3EEC5DE5-D2BE-9F9D-90E0-1143FC494E4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57AEDB4F-4CFA-45FE-F95B-4A7BE68E1EDD}"/>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A12EAF42-5E91-EBD6-1944-947EADCCD0EE}"/>
              </a:ext>
            </a:extLst>
          </p:cNvPr>
          <p:cNvSpPr txBox="1"/>
          <p:nvPr/>
        </p:nvSpPr>
        <p:spPr>
          <a:xfrm>
            <a:off x="593651" y="1240464"/>
            <a:ext cx="813390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Coautoría en tiempo real </a:t>
            </a:r>
            <a:endParaRPr lang="es-ES" dirty="0"/>
          </a:p>
          <a:p>
            <a:endParaRPr lang="es-ES" sz="1200" b="1" dirty="0">
              <a:ea typeface="+mn-lt"/>
              <a:cs typeface="+mn-lt"/>
            </a:endParaRPr>
          </a:p>
          <a:p>
            <a:pPr marL="171450" indent="-171450">
              <a:buFont typeface="Arial"/>
              <a:buChar char="•"/>
            </a:pPr>
            <a:r>
              <a:rPr lang="es-ES" sz="1200" dirty="0">
                <a:ea typeface="+mn-lt"/>
                <a:cs typeface="+mn-lt"/>
              </a:rPr>
              <a:t>Ver quién está escribiendo</a:t>
            </a:r>
            <a:endParaRPr lang="es-ES" sz="1200" dirty="0">
              <a:ea typeface="Roboto"/>
              <a:cs typeface="Roboto"/>
            </a:endParaRPr>
          </a:p>
          <a:p>
            <a:pPr marL="171450" indent="-171450">
              <a:buFont typeface="Arial"/>
              <a:buChar char="•"/>
            </a:pPr>
            <a:r>
              <a:rPr lang="es-ES" sz="1200" dirty="0">
                <a:ea typeface="+mn-lt"/>
                <a:cs typeface="+mn-lt"/>
              </a:rPr>
              <a:t>Comentarios y @menciones</a:t>
            </a:r>
            <a:endParaRPr lang="es-ES">
              <a:ea typeface="Roboto"/>
              <a:cs typeface="Roboto"/>
            </a:endParaRPr>
          </a:p>
          <a:p>
            <a:pPr marL="171450" indent="-171450">
              <a:buFont typeface="Arial"/>
              <a:buChar char="•"/>
            </a:pPr>
            <a:r>
              <a:rPr lang="es-ES" sz="1200" dirty="0">
                <a:ea typeface="+mn-lt"/>
                <a:cs typeface="+mn-lt"/>
              </a:rPr>
              <a:t>Control de versiones automáticas</a:t>
            </a:r>
            <a:endParaRPr lang="es-ES" dirty="0">
              <a:ea typeface="Roboto"/>
              <a:cs typeface="Roboto"/>
            </a:endParaRPr>
          </a:p>
          <a:p>
            <a:pPr marL="171450" indent="-171450">
              <a:buFont typeface="Arial"/>
              <a:buChar char="•"/>
            </a:pPr>
            <a:endParaRPr lang="es-ES" sz="1200" dirty="0">
              <a:ea typeface="Roboto"/>
              <a:cs typeface="Roboto"/>
            </a:endParaRPr>
          </a:p>
          <a:p>
            <a:endParaRPr lang="es-ES" sz="1200" b="1" dirty="0">
              <a:ea typeface="Roboto"/>
              <a:cs typeface="Roboto"/>
            </a:endParaRPr>
          </a:p>
        </p:txBody>
      </p:sp>
      <p:pic>
        <p:nvPicPr>
          <p:cNvPr id="5" name="Imagen 4" descr="4 razones para elegir OneDrive para el almacenamiento en la nube">
            <a:extLst>
              <a:ext uri="{FF2B5EF4-FFF2-40B4-BE49-F238E27FC236}">
                <a16:creationId xmlns:a16="http://schemas.microsoft.com/office/drawing/2014/main" id="{846E987B-0568-401D-E651-4409780CB205}"/>
              </a:ext>
            </a:extLst>
          </p:cNvPr>
          <p:cNvPicPr>
            <a:picLocks noChangeAspect="1"/>
          </p:cNvPicPr>
          <p:nvPr/>
        </p:nvPicPr>
        <p:blipFill>
          <a:blip r:embed="rId3"/>
          <a:stretch>
            <a:fillRect/>
          </a:stretch>
        </p:blipFill>
        <p:spPr>
          <a:xfrm>
            <a:off x="2637943" y="2625585"/>
            <a:ext cx="3600450" cy="1266825"/>
          </a:xfrm>
          <a:prstGeom prst="rect">
            <a:avLst/>
          </a:prstGeom>
        </p:spPr>
      </p:pic>
    </p:spTree>
    <p:extLst>
      <p:ext uri="{BB962C8B-B14F-4D97-AF65-F5344CB8AC3E}">
        <p14:creationId xmlns:p14="http://schemas.microsoft.com/office/powerpoint/2010/main" val="355600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80586" y="672314"/>
            <a:ext cx="382830" cy="85686"/>
          </a:xfrm>
          <a:prstGeom prst="rect">
            <a:avLst/>
          </a:prstGeom>
          <a:solidFill>
            <a:srgbClr val="6DC53A"/>
          </a:solidFill>
        </p:spPr>
        <p:txBody>
          <a:bodyPr/>
          <a:lstStyle/>
          <a:p>
            <a:endParaRPr lang="es-CL"/>
          </a:p>
        </p:txBody>
      </p:sp>
      <p:sp>
        <p:nvSpPr>
          <p:cNvPr id="3" name="TextBox 3"/>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err="1">
                <a:solidFill>
                  <a:srgbClr val="1F3B72"/>
                </a:solidFill>
                <a:latin typeface="+mj-lt"/>
              </a:rPr>
              <a:t>Temario</a:t>
            </a:r>
            <a:endParaRPr lang="en-US" sz="2350" spc="70" dirty="0" err="1">
              <a:solidFill>
                <a:srgbClr val="1F3B72"/>
              </a:solidFill>
              <a:latin typeface="+mj-lt"/>
              <a:ea typeface="Roboto Slab"/>
              <a:cs typeface="Roboto Slab"/>
            </a:endParaRPr>
          </a:p>
        </p:txBody>
      </p:sp>
      <p:sp>
        <p:nvSpPr>
          <p:cNvPr id="7" name="TextBox 7"/>
          <p:cNvSpPr txBox="1"/>
          <p:nvPr/>
        </p:nvSpPr>
        <p:spPr>
          <a:xfrm>
            <a:off x="799215" y="1284862"/>
            <a:ext cx="7357471" cy="3016210"/>
          </a:xfrm>
          <a:prstGeom prst="rect">
            <a:avLst/>
          </a:prstGeom>
        </p:spPr>
        <p:txBody>
          <a:bodyPr wrap="square" lIns="0" tIns="0" rIns="0" bIns="0" rtlCol="0" anchor="t">
            <a:spAutoFit/>
          </a:bodyPr>
          <a:lstStyle/>
          <a:p>
            <a:pPr>
              <a:lnSpc>
                <a:spcPct val="150000"/>
              </a:lnSpc>
            </a:pPr>
            <a:r>
              <a:rPr lang="en-US" sz="1200" b="1" dirty="0">
                <a:solidFill>
                  <a:srgbClr val="253656"/>
                </a:solidFill>
                <a:latin typeface="Roboto"/>
                <a:ea typeface="Roboto"/>
                <a:cs typeface="Roboto"/>
              </a:rPr>
              <a:t>Clase 1: </a:t>
            </a:r>
            <a:r>
              <a:rPr lang="en-US" sz="1200" b="1" dirty="0" err="1">
                <a:solidFill>
                  <a:srgbClr val="253656"/>
                </a:solidFill>
                <a:latin typeface="Roboto"/>
                <a:ea typeface="Roboto"/>
                <a:cs typeface="Roboto"/>
              </a:rPr>
              <a:t>Comunicación</a:t>
            </a:r>
            <a:r>
              <a:rPr lang="en-US" sz="1200" b="1" dirty="0">
                <a:solidFill>
                  <a:srgbClr val="253656"/>
                </a:solidFill>
                <a:latin typeface="Roboto"/>
                <a:ea typeface="Roboto"/>
                <a:cs typeface="Roboto"/>
              </a:rPr>
              <a:t> y Organización con Outlook y OneDrive</a:t>
            </a:r>
            <a:endParaRPr lang="es-ES"/>
          </a:p>
          <a:p>
            <a:pPr marL="171450" indent="-171450">
              <a:lnSpc>
                <a:spcPct val="150000"/>
              </a:lnSpc>
              <a:buFont typeface="Arial"/>
              <a:buChar char="•"/>
            </a:pPr>
            <a:r>
              <a:rPr lang="en-US" sz="1200" err="1">
                <a:ea typeface="Roboto"/>
                <a:cs typeface="Roboto"/>
              </a:rPr>
              <a:t>Configuración</a:t>
            </a:r>
            <a:r>
              <a:rPr lang="en-US" sz="1200" dirty="0">
                <a:ea typeface="Roboto"/>
                <a:cs typeface="Roboto"/>
              </a:rPr>
              <a:t> </a:t>
            </a:r>
            <a:r>
              <a:rPr lang="en-US" sz="1200" err="1">
                <a:ea typeface="Roboto"/>
                <a:cs typeface="Roboto"/>
              </a:rPr>
              <a:t>avanzada</a:t>
            </a:r>
            <a:r>
              <a:rPr lang="en-US" sz="1200" dirty="0">
                <a:ea typeface="Roboto"/>
                <a:cs typeface="Roboto"/>
              </a:rPr>
              <a:t> de Outlook: </a:t>
            </a:r>
            <a:r>
              <a:rPr lang="en-US" sz="1200" err="1">
                <a:ea typeface="Roboto"/>
                <a:cs typeface="Roboto"/>
              </a:rPr>
              <a:t>calendarios</a:t>
            </a:r>
            <a:r>
              <a:rPr lang="en-US" sz="1200" dirty="0">
                <a:ea typeface="Roboto"/>
                <a:cs typeface="Roboto"/>
              </a:rPr>
              <a:t> </a:t>
            </a:r>
            <a:r>
              <a:rPr lang="en-US" sz="1200" err="1">
                <a:ea typeface="Roboto"/>
                <a:cs typeface="Roboto"/>
              </a:rPr>
              <a:t>compartidos</a:t>
            </a:r>
            <a:r>
              <a:rPr lang="en-US" sz="1200" dirty="0">
                <a:ea typeface="Roboto"/>
                <a:cs typeface="Roboto"/>
              </a:rPr>
              <a:t>, </a:t>
            </a:r>
            <a:r>
              <a:rPr lang="en-US" sz="1200" err="1">
                <a:ea typeface="Roboto"/>
                <a:cs typeface="Roboto"/>
              </a:rPr>
              <a:t>reglas</a:t>
            </a:r>
            <a:r>
              <a:rPr lang="en-US" sz="1200" dirty="0">
                <a:ea typeface="Roboto"/>
                <a:cs typeface="Roboto"/>
              </a:rPr>
              <a:t> </a:t>
            </a:r>
            <a:r>
              <a:rPr lang="en-US" sz="1200" err="1">
                <a:ea typeface="Roboto"/>
                <a:cs typeface="Roboto"/>
              </a:rPr>
              <a:t>automáticas</a:t>
            </a:r>
            <a:r>
              <a:rPr lang="en-US" sz="1200" dirty="0">
                <a:ea typeface="Roboto"/>
                <a:cs typeface="Roboto"/>
              </a:rPr>
              <a:t>, </a:t>
            </a:r>
            <a:r>
              <a:rPr lang="en-US" sz="1200" err="1">
                <a:ea typeface="Roboto"/>
                <a:cs typeface="Roboto"/>
              </a:rPr>
              <a:t>grupos</a:t>
            </a:r>
            <a:r>
              <a:rPr lang="en-US" sz="1200" dirty="0">
                <a:ea typeface="Roboto"/>
                <a:cs typeface="Roboto"/>
              </a:rPr>
              <a:t> y Power </a:t>
            </a:r>
            <a:r>
              <a:rPr lang="en-US" sz="1200" dirty="0"/>
              <a:t>Automate. </a:t>
            </a:r>
          </a:p>
          <a:p>
            <a:pPr marL="171450" indent="-171450">
              <a:lnSpc>
                <a:spcPct val="150000"/>
              </a:lnSpc>
              <a:buFont typeface="Arial"/>
              <a:buChar char="•"/>
            </a:pPr>
            <a:r>
              <a:rPr lang="en-US" sz="1200" err="1"/>
              <a:t>Integración</a:t>
            </a:r>
            <a:r>
              <a:rPr lang="en-US" sz="1200" dirty="0"/>
              <a:t> de Outlook con </a:t>
            </a:r>
            <a:r>
              <a:rPr lang="en-US" sz="1200" dirty="0">
                <a:ea typeface="Roboto"/>
                <a:cs typeface="Roboto"/>
              </a:rPr>
              <a:t>Teams </a:t>
            </a:r>
            <a:r>
              <a:rPr lang="en-US" sz="1200" dirty="0"/>
              <a:t>y </a:t>
            </a:r>
            <a:r>
              <a:rPr lang="en-US" sz="1200" dirty="0">
                <a:ea typeface="Roboto"/>
                <a:cs typeface="Roboto"/>
              </a:rPr>
              <a:t>Planner. </a:t>
            </a:r>
          </a:p>
          <a:p>
            <a:pPr marL="171450" indent="-171450">
              <a:lnSpc>
                <a:spcPct val="150000"/>
              </a:lnSpc>
              <a:buFont typeface="Arial"/>
              <a:buChar char="•"/>
            </a:pPr>
            <a:r>
              <a:rPr lang="en-US" sz="1200" dirty="0">
                <a:ea typeface="Roboto"/>
                <a:cs typeface="Roboto"/>
              </a:rPr>
              <a:t>Organización </a:t>
            </a:r>
            <a:r>
              <a:rPr lang="en-US" sz="1200" dirty="0">
                <a:ea typeface="+mn-lt"/>
                <a:cs typeface="+mn-lt"/>
              </a:rPr>
              <a:t>y </a:t>
            </a:r>
            <a:r>
              <a:rPr lang="en-US" sz="1200" dirty="0" err="1">
                <a:ea typeface="+mn-lt"/>
                <a:cs typeface="+mn-lt"/>
              </a:rPr>
              <a:t>uso</a:t>
            </a:r>
            <a:r>
              <a:rPr lang="en-US" sz="1200" dirty="0">
                <a:ea typeface="+mn-lt"/>
                <a:cs typeface="+mn-lt"/>
              </a:rPr>
              <a:t> de OneDrive </a:t>
            </a:r>
            <a:r>
              <a:rPr lang="en-US" sz="1200" dirty="0" err="1">
                <a:ea typeface="+mn-lt"/>
                <a:cs typeface="+mn-lt"/>
              </a:rPr>
              <a:t>como</a:t>
            </a:r>
            <a:r>
              <a:rPr lang="en-US" sz="1200" dirty="0">
                <a:ea typeface="+mn-lt"/>
                <a:cs typeface="+mn-lt"/>
              </a:rPr>
              <a:t> </a:t>
            </a:r>
            <a:r>
              <a:rPr lang="en-US" sz="1200" dirty="0" err="1">
                <a:ea typeface="+mn-lt"/>
                <a:cs typeface="+mn-lt"/>
              </a:rPr>
              <a:t>repositorio</a:t>
            </a:r>
            <a:r>
              <a:rPr lang="en-US" sz="1200" dirty="0">
                <a:ea typeface="+mn-lt"/>
                <a:cs typeface="+mn-lt"/>
              </a:rPr>
              <a:t> </a:t>
            </a:r>
            <a:r>
              <a:rPr lang="en-US" sz="1200" dirty="0" err="1">
                <a:ea typeface="+mn-lt"/>
                <a:cs typeface="+mn-lt"/>
              </a:rPr>
              <a:t>colaborativo</a:t>
            </a:r>
            <a:r>
              <a:rPr lang="en-US" sz="1200" dirty="0">
                <a:ea typeface="+mn-lt"/>
                <a:cs typeface="+mn-lt"/>
              </a:rPr>
              <a:t>.</a:t>
            </a:r>
            <a:endParaRPr lang="en-US" sz="1200" dirty="0">
              <a:ea typeface="Roboto"/>
              <a:cs typeface="Roboto"/>
            </a:endParaRPr>
          </a:p>
          <a:p>
            <a:pPr marL="171450" indent="-171450">
              <a:lnSpc>
                <a:spcPct val="150000"/>
              </a:lnSpc>
              <a:buFont typeface="Arial"/>
              <a:buChar char="•"/>
            </a:pPr>
            <a:endParaRPr lang="en-US" sz="1200" dirty="0">
              <a:ea typeface="Roboto"/>
              <a:cs typeface="Roboto"/>
            </a:endParaRPr>
          </a:p>
          <a:p>
            <a:pPr>
              <a:lnSpc>
                <a:spcPct val="150000"/>
              </a:lnSpc>
            </a:pPr>
            <a:r>
              <a:rPr lang="en-US" sz="1200" b="1" dirty="0">
                <a:ea typeface="Roboto"/>
                <a:cs typeface="Roboto"/>
              </a:rPr>
              <a:t>Clase 2: </a:t>
            </a:r>
            <a:r>
              <a:rPr lang="en-US" sz="1200" b="1" dirty="0" err="1">
                <a:ea typeface="Roboto"/>
                <a:cs typeface="Roboto"/>
              </a:rPr>
              <a:t>Espacios</a:t>
            </a:r>
            <a:r>
              <a:rPr lang="en-US" sz="1200" b="1" dirty="0">
                <a:ea typeface="Roboto"/>
                <a:cs typeface="Roboto"/>
              </a:rPr>
              <a:t> </a:t>
            </a:r>
            <a:r>
              <a:rPr lang="en-US" sz="1200" b="1" dirty="0" err="1">
                <a:ea typeface="Roboto"/>
                <a:cs typeface="Roboto"/>
              </a:rPr>
              <a:t>Colaborativos</a:t>
            </a:r>
            <a:r>
              <a:rPr lang="en-US" sz="1200" b="1" dirty="0">
                <a:ea typeface="Roboto"/>
                <a:cs typeface="Roboto"/>
              </a:rPr>
              <a:t> con Teams</a:t>
            </a:r>
            <a:endParaRPr lang="en-US"/>
          </a:p>
          <a:p>
            <a:pPr marL="171450" indent="-171450">
              <a:lnSpc>
                <a:spcPct val="150000"/>
              </a:lnSpc>
              <a:buFont typeface="Arial"/>
              <a:buChar char="•"/>
            </a:pPr>
            <a:r>
              <a:rPr lang="en-US" sz="1200" err="1"/>
              <a:t>Creación</a:t>
            </a:r>
            <a:r>
              <a:rPr lang="en-US" sz="1200" dirty="0"/>
              <a:t> y </a:t>
            </a:r>
            <a:r>
              <a:rPr lang="en-US" sz="1200" err="1"/>
              <a:t>normalización</a:t>
            </a:r>
            <a:r>
              <a:rPr lang="en-US" sz="1200" dirty="0"/>
              <a:t> de </a:t>
            </a:r>
            <a:r>
              <a:rPr lang="en-US" sz="1200" err="1"/>
              <a:t>equipos</a:t>
            </a:r>
            <a:r>
              <a:rPr lang="en-US" sz="1200" dirty="0"/>
              <a:t> </a:t>
            </a:r>
            <a:r>
              <a:rPr lang="en-US" sz="1200" dirty="0">
                <a:ea typeface="Roboto"/>
                <a:cs typeface="Roboto"/>
              </a:rPr>
              <a:t>y canales </a:t>
            </a:r>
            <a:r>
              <a:rPr lang="en-US" sz="1200" err="1">
                <a:ea typeface="Roboto"/>
                <a:cs typeface="Roboto"/>
              </a:rPr>
              <a:t>temáticos</a:t>
            </a:r>
            <a:r>
              <a:rPr lang="en-US" sz="1200" dirty="0">
                <a:ea typeface="Roboto"/>
                <a:cs typeface="Roboto"/>
              </a:rPr>
              <a:t>. </a:t>
            </a:r>
          </a:p>
          <a:p>
            <a:pPr marL="171450" indent="-171450">
              <a:lnSpc>
                <a:spcPct val="150000"/>
              </a:lnSpc>
              <a:buFont typeface="Arial"/>
              <a:buChar char="•"/>
            </a:pPr>
            <a:r>
              <a:rPr lang="en-US" sz="1200" dirty="0" err="1">
                <a:ea typeface="Roboto"/>
                <a:cs typeface="Roboto"/>
              </a:rPr>
              <a:t>Programación</a:t>
            </a:r>
            <a:r>
              <a:rPr lang="en-US" sz="1200" dirty="0">
                <a:ea typeface="Roboto"/>
                <a:cs typeface="Roboto"/>
              </a:rPr>
              <a:t> de </a:t>
            </a:r>
            <a:r>
              <a:rPr lang="en-US" sz="1200" dirty="0" err="1">
                <a:ea typeface="Roboto"/>
                <a:cs typeface="Roboto"/>
              </a:rPr>
              <a:t>reuniones</a:t>
            </a:r>
            <a:r>
              <a:rPr lang="en-US" sz="1200" dirty="0">
                <a:ea typeface="Roboto"/>
                <a:cs typeface="Roboto"/>
              </a:rPr>
              <a:t>, agendas </a:t>
            </a:r>
            <a:r>
              <a:rPr lang="en-US" sz="1200" dirty="0" err="1">
                <a:ea typeface="Roboto"/>
                <a:cs typeface="Roboto"/>
              </a:rPr>
              <a:t>compartidas</a:t>
            </a:r>
            <a:r>
              <a:rPr lang="en-US" sz="1200" dirty="0">
                <a:ea typeface="Roboto"/>
                <a:cs typeface="Roboto"/>
              </a:rPr>
              <a:t> y </a:t>
            </a:r>
            <a:r>
              <a:rPr lang="en-US" sz="1200" dirty="0" err="1">
                <a:ea typeface="Roboto"/>
                <a:cs typeface="Roboto"/>
              </a:rPr>
              <a:t>almacenamiento</a:t>
            </a:r>
            <a:r>
              <a:rPr lang="en-US" sz="1200" dirty="0">
                <a:ea typeface="Roboto"/>
                <a:cs typeface="Roboto"/>
              </a:rPr>
              <a:t> de </a:t>
            </a:r>
            <a:r>
              <a:rPr lang="en-US" sz="1200" dirty="0" err="1">
                <a:ea typeface="Roboto"/>
                <a:cs typeface="Roboto"/>
              </a:rPr>
              <a:t>archivos</a:t>
            </a:r>
            <a:r>
              <a:rPr lang="en-US" sz="1200" dirty="0">
                <a:ea typeface="Roboto"/>
                <a:cs typeface="Roboto"/>
              </a:rPr>
              <a:t>. </a:t>
            </a:r>
            <a:endParaRPr lang="en-US" dirty="0">
              <a:ea typeface="+mn-lt"/>
              <a:cs typeface="+mn-lt"/>
            </a:endParaRPr>
          </a:p>
          <a:p>
            <a:pPr marL="171450" indent="-171450">
              <a:lnSpc>
                <a:spcPct val="150000"/>
              </a:lnSpc>
              <a:buFont typeface="Arial"/>
              <a:buChar char="•"/>
            </a:pPr>
            <a:r>
              <a:rPr lang="en-US" sz="1200" dirty="0" err="1">
                <a:ea typeface="+mn-lt"/>
                <a:cs typeface="+mn-lt"/>
              </a:rPr>
              <a:t>Integración</a:t>
            </a:r>
            <a:r>
              <a:rPr lang="en-US" sz="1200" dirty="0">
                <a:ea typeface="+mn-lt"/>
                <a:cs typeface="+mn-lt"/>
              </a:rPr>
              <a:t> de Teams con Planner y </a:t>
            </a:r>
            <a:r>
              <a:rPr lang="en-US" sz="1200" dirty="0">
                <a:ea typeface="Roboto"/>
                <a:cs typeface="Roboto"/>
              </a:rPr>
              <a:t>Outlook para la </a:t>
            </a:r>
            <a:r>
              <a:rPr lang="en-US" sz="1200" dirty="0" err="1">
                <a:ea typeface="Roboto"/>
                <a:cs typeface="Roboto"/>
              </a:rPr>
              <a:t>gestión</a:t>
            </a:r>
            <a:r>
              <a:rPr lang="en-US" sz="1200" dirty="0">
                <a:ea typeface="Roboto"/>
                <a:cs typeface="Roboto"/>
              </a:rPr>
              <a:t> de </a:t>
            </a:r>
            <a:r>
              <a:rPr lang="en-US" sz="1200" dirty="0" err="1">
                <a:ea typeface="Roboto"/>
                <a:cs typeface="Roboto"/>
              </a:rPr>
              <a:t>tareas</a:t>
            </a:r>
            <a:r>
              <a:rPr lang="en-US" sz="1200" dirty="0">
                <a:ea typeface="Roboto"/>
                <a:cs typeface="Roboto"/>
              </a:rPr>
              <a:t>.</a:t>
            </a:r>
            <a:endParaRPr lang="en-US">
              <a:ea typeface="Roboto"/>
              <a:cs typeface="Roboto"/>
            </a:endParaRPr>
          </a:p>
          <a:p>
            <a:pPr marL="171450" indent="-171450">
              <a:lnSpc>
                <a:spcPct val="150000"/>
              </a:lnSpc>
              <a:buFont typeface="Arial"/>
              <a:buChar char="•"/>
            </a:pPr>
            <a:endParaRPr lang="en-US" sz="1200" dirty="0">
              <a:ea typeface="Roboto"/>
              <a:cs typeface="Roboto"/>
            </a:endParaRPr>
          </a:p>
        </p:txBody>
      </p:sp>
    </p:spTree>
    <p:extLst>
      <p:ext uri="{BB962C8B-B14F-4D97-AF65-F5344CB8AC3E}">
        <p14:creationId xmlns:p14="http://schemas.microsoft.com/office/powerpoint/2010/main" val="418842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4EDD6-DFC5-E732-7875-109754D6B0A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1244439-FF69-0232-F840-60ADB8292F0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0D03AF18-8DE3-6316-6E9B-2D653183995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B15CF01F-6E73-0C8C-AB94-F714CC06DD0C}"/>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OneDrive: </a:t>
              </a:r>
              <a:r>
                <a:rPr lang="en-US" sz="1900" b="1" dirty="0" err="1">
                  <a:solidFill>
                    <a:srgbClr val="1F3B72"/>
                  </a:solidFill>
                  <a:latin typeface="+mj-lt"/>
                </a:rPr>
                <a:t>organización</a:t>
              </a:r>
              <a:r>
                <a:rPr lang="en-US" sz="1900" b="1" dirty="0">
                  <a:solidFill>
                    <a:srgbClr val="1F3B72"/>
                  </a:solidFill>
                  <a:latin typeface="+mj-lt"/>
                </a:rPr>
                <a:t> y </a:t>
              </a:r>
              <a:r>
                <a:rPr lang="en-US" sz="1900" b="1" dirty="0" err="1">
                  <a:solidFill>
                    <a:srgbClr val="1F3B72"/>
                  </a:solidFill>
                  <a:latin typeface="+mj-lt"/>
                </a:rPr>
                <a:t>colaboración</a:t>
              </a:r>
              <a:r>
                <a:rPr lang="en-US" sz="1900" b="1" dirty="0">
                  <a:solidFill>
                    <a:srgbClr val="1F3B72"/>
                  </a:solidFill>
                  <a:latin typeface="+mj-lt"/>
                </a:rPr>
                <a:t> </a:t>
              </a:r>
              <a:endParaRPr lang="es-ES" dirty="0"/>
            </a:p>
          </p:txBody>
        </p:sp>
      </p:grpSp>
      <p:grpSp>
        <p:nvGrpSpPr>
          <p:cNvPr id="7" name="Group 7">
            <a:extLst>
              <a:ext uri="{FF2B5EF4-FFF2-40B4-BE49-F238E27FC236}">
                <a16:creationId xmlns:a16="http://schemas.microsoft.com/office/drawing/2014/main" id="{37B025CE-94C5-5FEC-777B-09DD727729E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C653649-8268-6653-FC33-7A5AE475364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8270A32B-4430-BF58-33B3-850F5AB57ED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FABE1213-CD76-16A8-316C-C152C76C9BBB}"/>
              </a:ext>
            </a:extLst>
          </p:cNvPr>
          <p:cNvSpPr txBox="1"/>
          <p:nvPr/>
        </p:nvSpPr>
        <p:spPr>
          <a:xfrm>
            <a:off x="593651" y="1240464"/>
            <a:ext cx="813390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Recuperación de archivos y versiones</a:t>
            </a:r>
            <a:endParaRPr lang="es-ES" dirty="0"/>
          </a:p>
          <a:p>
            <a:endParaRPr lang="es-ES" sz="1200" b="1" dirty="0">
              <a:ea typeface="+mn-lt"/>
              <a:cs typeface="+mn-lt"/>
            </a:endParaRPr>
          </a:p>
          <a:p>
            <a:pPr marL="171450" indent="-171450">
              <a:buFont typeface="Arial"/>
              <a:buChar char="•"/>
            </a:pPr>
            <a:r>
              <a:rPr lang="es-ES" sz="1200" dirty="0">
                <a:ea typeface="+mn-lt"/>
                <a:cs typeface="+mn-lt"/>
              </a:rPr>
              <a:t>Ver historial</a:t>
            </a:r>
          </a:p>
          <a:p>
            <a:pPr marL="171450" indent="-171450">
              <a:buFont typeface="Arial"/>
              <a:buChar char="•"/>
            </a:pPr>
            <a:r>
              <a:rPr lang="es-ES" sz="1200" dirty="0">
                <a:ea typeface="+mn-lt"/>
                <a:cs typeface="+mn-lt"/>
              </a:rPr>
              <a:t>Restaurar versión antigua</a:t>
            </a:r>
            <a:endParaRPr lang="es-ES" dirty="0"/>
          </a:p>
          <a:p>
            <a:pPr marL="171450" indent="-171450">
              <a:buFont typeface="Arial"/>
              <a:buChar char="•"/>
            </a:pPr>
            <a:r>
              <a:rPr lang="es-ES" sz="1200" dirty="0">
                <a:ea typeface="+mn-lt"/>
                <a:cs typeface="+mn-lt"/>
              </a:rPr>
              <a:t>Recuperar archivo eliminado</a:t>
            </a:r>
            <a:endParaRPr lang="es-ES" dirty="0"/>
          </a:p>
          <a:p>
            <a:pPr marL="171450" indent="-171450">
              <a:buFont typeface="Arial"/>
              <a:buChar char="•"/>
            </a:pPr>
            <a:endParaRPr lang="es-ES" sz="1200" dirty="0">
              <a:ea typeface="Roboto"/>
              <a:cs typeface="Roboto"/>
            </a:endParaRPr>
          </a:p>
          <a:p>
            <a:pPr marL="171450" indent="-171450">
              <a:buFont typeface="Arial"/>
              <a:buChar char="•"/>
            </a:pPr>
            <a:endParaRPr lang="es-ES" sz="1200" dirty="0">
              <a:ea typeface="Roboto"/>
              <a:cs typeface="Roboto"/>
            </a:endParaRPr>
          </a:p>
          <a:p>
            <a:endParaRPr lang="es-ES" sz="1200" b="1" dirty="0">
              <a:ea typeface="Roboto"/>
              <a:cs typeface="Roboto"/>
            </a:endParaRPr>
          </a:p>
        </p:txBody>
      </p:sp>
      <p:pic>
        <p:nvPicPr>
          <p:cNvPr id="5" name="Imagen 4" descr="11 funciones de OneDrive que quizás no conozcas | EDUCACIÓN 3.0">
            <a:extLst>
              <a:ext uri="{FF2B5EF4-FFF2-40B4-BE49-F238E27FC236}">
                <a16:creationId xmlns:a16="http://schemas.microsoft.com/office/drawing/2014/main" id="{0328B1E3-1EFF-4288-1FFD-2944E8D31637}"/>
              </a:ext>
            </a:extLst>
          </p:cNvPr>
          <p:cNvPicPr>
            <a:picLocks noChangeAspect="1"/>
          </p:cNvPicPr>
          <p:nvPr/>
        </p:nvPicPr>
        <p:blipFill>
          <a:blip r:embed="rId3"/>
          <a:stretch>
            <a:fillRect/>
          </a:stretch>
        </p:blipFill>
        <p:spPr>
          <a:xfrm>
            <a:off x="3848522" y="2114429"/>
            <a:ext cx="2466975" cy="1847850"/>
          </a:xfrm>
          <a:prstGeom prst="rect">
            <a:avLst/>
          </a:prstGeom>
        </p:spPr>
      </p:pic>
    </p:spTree>
    <p:extLst>
      <p:ext uri="{BB962C8B-B14F-4D97-AF65-F5344CB8AC3E}">
        <p14:creationId xmlns:p14="http://schemas.microsoft.com/office/powerpoint/2010/main" val="1013465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9DF6D-B741-E71B-7710-525BBB6CA74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9B74948-A50D-F080-9BF8-FF244B90EE6E}"/>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BA3B802-92B0-B77C-3DA9-F29C19BC72BC}"/>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BCCC658-D391-ACC0-23E3-CF78D4D4B659}"/>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OneDrive: </a:t>
              </a:r>
              <a:r>
                <a:rPr lang="en-US" sz="1900" b="1" dirty="0" err="1">
                  <a:solidFill>
                    <a:srgbClr val="1F3B72"/>
                  </a:solidFill>
                  <a:latin typeface="+mj-lt"/>
                </a:rPr>
                <a:t>organización</a:t>
              </a:r>
              <a:r>
                <a:rPr lang="en-US" sz="1900" b="1" dirty="0">
                  <a:solidFill>
                    <a:srgbClr val="1F3B72"/>
                  </a:solidFill>
                  <a:latin typeface="+mj-lt"/>
                </a:rPr>
                <a:t> y </a:t>
              </a:r>
              <a:r>
                <a:rPr lang="en-US" sz="1900" b="1" dirty="0" err="1">
                  <a:solidFill>
                    <a:srgbClr val="1F3B72"/>
                  </a:solidFill>
                  <a:latin typeface="+mj-lt"/>
                </a:rPr>
                <a:t>colaboración</a:t>
              </a:r>
              <a:r>
                <a:rPr lang="en-US" sz="1900" b="1" dirty="0">
                  <a:solidFill>
                    <a:srgbClr val="1F3B72"/>
                  </a:solidFill>
                  <a:latin typeface="+mj-lt"/>
                </a:rPr>
                <a:t> </a:t>
              </a:r>
              <a:endParaRPr lang="es-ES" dirty="0"/>
            </a:p>
          </p:txBody>
        </p:sp>
      </p:grpSp>
      <p:grpSp>
        <p:nvGrpSpPr>
          <p:cNvPr id="7" name="Group 7">
            <a:extLst>
              <a:ext uri="{FF2B5EF4-FFF2-40B4-BE49-F238E27FC236}">
                <a16:creationId xmlns:a16="http://schemas.microsoft.com/office/drawing/2014/main" id="{901ACA65-D50B-B301-0D44-DBE0E14FCAF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B276338-0FE0-67E1-6DDE-173B955C73B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C4105E7-63B2-BEFF-4EC5-1BC14B3ED836}"/>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2E4819D1-22B7-C8D1-8E19-09F14E957C23}"/>
              </a:ext>
            </a:extLst>
          </p:cNvPr>
          <p:cNvSpPr txBox="1"/>
          <p:nvPr/>
        </p:nvSpPr>
        <p:spPr>
          <a:xfrm>
            <a:off x="593651" y="1240464"/>
            <a:ext cx="813390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Sincronización en el PC</a:t>
            </a:r>
            <a:endParaRPr lang="es-ES" dirty="0"/>
          </a:p>
          <a:p>
            <a:endParaRPr lang="es-ES" sz="1200" b="1" dirty="0">
              <a:ea typeface="+mn-lt"/>
              <a:cs typeface="+mn-lt"/>
            </a:endParaRPr>
          </a:p>
          <a:p>
            <a:r>
              <a:rPr lang="es-ES" sz="1200" dirty="0">
                <a:ea typeface="+mn-lt"/>
                <a:cs typeface="+mn-lt"/>
              </a:rPr>
              <a:t>La parte más práctica y que siempre se agradece:</a:t>
            </a:r>
          </a:p>
          <a:p>
            <a:pPr marL="171450" indent="-171450">
              <a:buFont typeface="Arial"/>
              <a:buChar char="•"/>
            </a:pPr>
            <a:r>
              <a:rPr lang="es-ES" sz="1200" dirty="0">
                <a:ea typeface="+mn-lt"/>
                <a:cs typeface="+mn-lt"/>
              </a:rPr>
              <a:t>Instalar OneDrive</a:t>
            </a:r>
            <a:endParaRPr lang="es-ES" dirty="0"/>
          </a:p>
          <a:p>
            <a:pPr marL="171450" indent="-171450">
              <a:buFont typeface="Arial"/>
              <a:buChar char="•"/>
            </a:pPr>
            <a:r>
              <a:rPr lang="es-ES" sz="1200" dirty="0">
                <a:ea typeface="+mn-lt"/>
                <a:cs typeface="+mn-lt"/>
              </a:rPr>
              <a:t>Elegir carpetas para sincronizar</a:t>
            </a:r>
            <a:endParaRPr lang="es-ES" dirty="0"/>
          </a:p>
          <a:p>
            <a:pPr marL="171450" indent="-171450">
              <a:buFont typeface="Arial"/>
              <a:buChar char="•"/>
            </a:pPr>
            <a:r>
              <a:rPr lang="es-ES" sz="1200" dirty="0">
                <a:ea typeface="+mn-lt"/>
                <a:cs typeface="+mn-lt"/>
              </a:rPr>
              <a:t>Acceder desde el Explorador/Finder</a:t>
            </a:r>
            <a:endParaRPr lang="es-ES" dirty="0"/>
          </a:p>
          <a:p>
            <a:pPr marL="171450" indent="-171450">
              <a:buFont typeface="Arial"/>
              <a:buChar char="•"/>
            </a:pPr>
            <a:r>
              <a:rPr lang="es-ES" sz="1200" dirty="0">
                <a:ea typeface="+mn-lt"/>
                <a:cs typeface="+mn-lt"/>
              </a:rPr>
              <a:t>Ventajas de trabajar offline</a:t>
            </a:r>
            <a:endParaRPr lang="es-ES" dirty="0"/>
          </a:p>
          <a:p>
            <a:pPr marL="171450" indent="-171450">
              <a:buFont typeface="Arial"/>
              <a:buChar char="•"/>
            </a:pPr>
            <a:r>
              <a:rPr lang="es-ES" sz="1200" dirty="0">
                <a:ea typeface="+mn-lt"/>
                <a:cs typeface="+mn-lt"/>
              </a:rPr>
              <a:t>Resolución de conflictos</a:t>
            </a:r>
            <a:endParaRPr lang="es-ES" dirty="0"/>
          </a:p>
          <a:p>
            <a:endParaRPr lang="es-ES" sz="1200" dirty="0">
              <a:ea typeface="Roboto"/>
              <a:cs typeface="Roboto"/>
            </a:endParaRPr>
          </a:p>
          <a:p>
            <a:r>
              <a:rPr lang="es-ES" sz="1200" b="1" dirty="0" err="1">
                <a:ea typeface="+mn-lt"/>
                <a:cs typeface="+mn-lt"/>
              </a:rPr>
              <a:t>Mini-demostración</a:t>
            </a:r>
            <a:r>
              <a:rPr lang="es-ES" sz="1200" b="1" dirty="0">
                <a:ea typeface="+mn-lt"/>
                <a:cs typeface="+mn-lt"/>
              </a:rPr>
              <a:t>:</a:t>
            </a:r>
            <a:br>
              <a:rPr lang="es-ES" sz="1200" b="1" dirty="0">
                <a:ea typeface="+mn-lt"/>
                <a:cs typeface="+mn-lt"/>
              </a:rPr>
            </a:br>
            <a:r>
              <a:rPr lang="es-ES" sz="1200" dirty="0">
                <a:ea typeface="+mn-lt"/>
                <a:cs typeface="+mn-lt"/>
              </a:rPr>
              <a:t>Guardar un archivo en el escritorio → se sube solo a OneDrive → editar en el celular → ver versión en el PC.</a:t>
            </a:r>
          </a:p>
          <a:p>
            <a:endParaRPr lang="es-ES" sz="1200" b="1" dirty="0">
              <a:ea typeface="Roboto"/>
              <a:cs typeface="Roboto"/>
            </a:endParaRPr>
          </a:p>
        </p:txBody>
      </p:sp>
    </p:spTree>
    <p:extLst>
      <p:ext uri="{BB962C8B-B14F-4D97-AF65-F5344CB8AC3E}">
        <p14:creationId xmlns:p14="http://schemas.microsoft.com/office/powerpoint/2010/main" val="1071644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A91EA-BE2C-CBF0-F2B5-8482B0E2F3F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9CED747-0930-5873-9DC8-65CC4DBE7FEC}"/>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48ACC4FE-7962-D4DF-7F81-22B51169EFF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30D19996-116D-C586-A8AF-09386DBB385E}"/>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OneDrive: </a:t>
              </a:r>
              <a:r>
                <a:rPr lang="en-US" sz="1900" b="1" dirty="0" err="1">
                  <a:solidFill>
                    <a:srgbClr val="1F3B72"/>
                  </a:solidFill>
                  <a:latin typeface="+mj-lt"/>
                </a:rPr>
                <a:t>organización</a:t>
              </a:r>
              <a:r>
                <a:rPr lang="en-US" sz="1900" b="1" dirty="0">
                  <a:solidFill>
                    <a:srgbClr val="1F3B72"/>
                  </a:solidFill>
                  <a:latin typeface="+mj-lt"/>
                </a:rPr>
                <a:t> y </a:t>
              </a:r>
              <a:r>
                <a:rPr lang="en-US" sz="1900" b="1" dirty="0" err="1">
                  <a:solidFill>
                    <a:srgbClr val="1F3B72"/>
                  </a:solidFill>
                  <a:latin typeface="+mj-lt"/>
                </a:rPr>
                <a:t>colaboración</a:t>
              </a:r>
              <a:r>
                <a:rPr lang="en-US" sz="1900" b="1" dirty="0">
                  <a:solidFill>
                    <a:srgbClr val="1F3B72"/>
                  </a:solidFill>
                  <a:latin typeface="+mj-lt"/>
                </a:rPr>
                <a:t> </a:t>
              </a:r>
              <a:endParaRPr lang="es-ES" dirty="0"/>
            </a:p>
          </p:txBody>
        </p:sp>
      </p:grpSp>
      <p:grpSp>
        <p:nvGrpSpPr>
          <p:cNvPr id="7" name="Group 7">
            <a:extLst>
              <a:ext uri="{FF2B5EF4-FFF2-40B4-BE49-F238E27FC236}">
                <a16:creationId xmlns:a16="http://schemas.microsoft.com/office/drawing/2014/main" id="{50A7AE2E-7866-370F-0643-7701A65C271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C3BE98F6-151F-4F4E-2F5F-211A505E0F0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502D770-32E7-0699-BB89-931A48293ACF}"/>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EC00D23F-A928-F20E-EE8E-8AC3795825D5}"/>
              </a:ext>
            </a:extLst>
          </p:cNvPr>
          <p:cNvSpPr txBox="1"/>
          <p:nvPr/>
        </p:nvSpPr>
        <p:spPr>
          <a:xfrm>
            <a:off x="593651" y="1240464"/>
            <a:ext cx="813390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Desafío final</a:t>
            </a:r>
            <a:endParaRPr lang="es-ES" dirty="0"/>
          </a:p>
          <a:p>
            <a:endParaRPr lang="es-ES" sz="1200" b="1" dirty="0">
              <a:ea typeface="+mn-lt"/>
              <a:cs typeface="+mn-lt"/>
            </a:endParaRPr>
          </a:p>
          <a:p>
            <a:pPr marL="285750" indent="-285750">
              <a:buFont typeface="Arial"/>
              <a:buChar char="•"/>
            </a:pPr>
            <a:r>
              <a:rPr lang="es-ES" sz="1200" dirty="0">
                <a:ea typeface="+mn-lt"/>
                <a:cs typeface="+mn-lt"/>
              </a:rPr>
              <a:t>Crear un calendario compartido</a:t>
            </a:r>
            <a:endParaRPr lang="es-ES" dirty="0"/>
          </a:p>
          <a:p>
            <a:pPr marL="285750" indent="-285750">
              <a:buFont typeface="Arial"/>
              <a:buChar char="•"/>
            </a:pPr>
            <a:r>
              <a:rPr lang="es-ES" sz="1200" dirty="0">
                <a:ea typeface="+mn-lt"/>
                <a:cs typeface="+mn-lt"/>
              </a:rPr>
              <a:t>Crear una regla automática</a:t>
            </a:r>
            <a:endParaRPr lang="es-ES" dirty="0"/>
          </a:p>
          <a:p>
            <a:pPr marL="285750" indent="-285750">
              <a:buFont typeface="Arial"/>
              <a:buChar char="•"/>
            </a:pPr>
            <a:r>
              <a:rPr lang="es-ES" sz="1200" dirty="0">
                <a:ea typeface="+mn-lt"/>
                <a:cs typeface="+mn-lt"/>
              </a:rPr>
              <a:t>Crear una tarea en </a:t>
            </a:r>
            <a:r>
              <a:rPr lang="es-ES" sz="1200" dirty="0" err="1">
                <a:ea typeface="+mn-lt"/>
                <a:cs typeface="+mn-lt"/>
              </a:rPr>
              <a:t>Planner</a:t>
            </a:r>
            <a:r>
              <a:rPr lang="es-ES" sz="1200" dirty="0">
                <a:ea typeface="+mn-lt"/>
                <a:cs typeface="+mn-lt"/>
              </a:rPr>
              <a:t> desde un correo</a:t>
            </a:r>
            <a:endParaRPr lang="es-ES" dirty="0"/>
          </a:p>
          <a:p>
            <a:pPr marL="285750" indent="-285750">
              <a:buFont typeface="Arial"/>
              <a:buChar char="•"/>
            </a:pPr>
            <a:r>
              <a:rPr lang="es-ES" sz="1200" dirty="0">
                <a:ea typeface="+mn-lt"/>
                <a:cs typeface="+mn-lt"/>
              </a:rPr>
              <a:t>Subir un archivo a OneDrive y compartirlo</a:t>
            </a:r>
            <a:endParaRPr lang="es-ES" dirty="0"/>
          </a:p>
          <a:p>
            <a:pPr marL="285750" indent="-285750">
              <a:buFont typeface="Arial"/>
              <a:buChar char="•"/>
            </a:pPr>
            <a:r>
              <a:rPr lang="es-ES" sz="1200" dirty="0">
                <a:ea typeface="+mn-lt"/>
                <a:cs typeface="+mn-lt"/>
              </a:rPr>
              <a:t>Ver una versión anterior del archivo</a:t>
            </a:r>
            <a:endParaRPr lang="es-ES" dirty="0"/>
          </a:p>
          <a:p>
            <a:endParaRPr lang="es-ES" sz="1200" dirty="0">
              <a:ea typeface="+mn-lt"/>
              <a:cs typeface="+mn-lt"/>
            </a:endParaRPr>
          </a:p>
          <a:p>
            <a:endParaRPr lang="es-ES" sz="1200" b="1" dirty="0">
              <a:ea typeface="Roboto"/>
              <a:cs typeface="Roboto"/>
            </a:endParaRPr>
          </a:p>
        </p:txBody>
      </p:sp>
    </p:spTree>
    <p:extLst>
      <p:ext uri="{BB962C8B-B14F-4D97-AF65-F5344CB8AC3E}">
        <p14:creationId xmlns:p14="http://schemas.microsoft.com/office/powerpoint/2010/main" val="3651056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D37C1-1202-F908-BE20-A3694D306417}"/>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2FC2CAB-B2B5-6F1B-0A3C-AB97D58FBB6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2F031732-7128-A005-D546-51CEC59AAB04}"/>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B9D10996-9A16-353D-662A-C7E4F004BF4E}"/>
              </a:ext>
            </a:extLst>
          </p:cNvPr>
          <p:cNvSpPr txBox="1"/>
          <p:nvPr/>
        </p:nvSpPr>
        <p:spPr>
          <a:xfrm>
            <a:off x="620915" y="2395538"/>
            <a:ext cx="5373576" cy="769441"/>
          </a:xfrm>
          <a:prstGeom prst="rect">
            <a:avLst/>
          </a:prstGeom>
        </p:spPr>
        <p:txBody>
          <a:bodyPr lIns="0" tIns="0" rIns="0" bIns="0" rtlCol="0" anchor="t">
            <a:spAutoFit/>
          </a:bodyPr>
          <a:lstStyle/>
          <a:p>
            <a:pPr>
              <a:lnSpc>
                <a:spcPts val="3000"/>
              </a:lnSpc>
            </a:pPr>
            <a:r>
              <a:rPr lang="en-US" sz="3000" b="1" dirty="0">
                <a:solidFill>
                  <a:srgbClr val="FFFFFF"/>
                </a:solidFill>
                <a:latin typeface="+mj-lt"/>
              </a:rPr>
              <a:t>Clase 2. </a:t>
            </a:r>
            <a:r>
              <a:rPr lang="en-US" sz="3000" b="1" dirty="0" err="1">
                <a:solidFill>
                  <a:srgbClr val="FFFFFF"/>
                </a:solidFill>
                <a:latin typeface="+mj-lt"/>
              </a:rPr>
              <a:t>Espacios</a:t>
            </a:r>
            <a:r>
              <a:rPr lang="en-US" sz="3000" b="1" dirty="0">
                <a:solidFill>
                  <a:srgbClr val="FFFFFF"/>
                </a:solidFill>
                <a:latin typeface="+mj-lt"/>
              </a:rPr>
              <a:t> </a:t>
            </a:r>
            <a:r>
              <a:rPr lang="en-US" sz="3000" b="1" dirty="0" err="1">
                <a:solidFill>
                  <a:srgbClr val="FFFFFF"/>
                </a:solidFill>
                <a:latin typeface="+mj-lt"/>
              </a:rPr>
              <a:t>Colaborativos</a:t>
            </a:r>
            <a:r>
              <a:rPr lang="en-US" sz="3000" b="1" dirty="0">
                <a:solidFill>
                  <a:srgbClr val="FFFFFF"/>
                </a:solidFill>
                <a:latin typeface="+mj-lt"/>
              </a:rPr>
              <a:t> con Teams</a:t>
            </a:r>
            <a:endParaRPr lang="es-ES" dirty="0"/>
          </a:p>
        </p:txBody>
      </p:sp>
      <p:pic>
        <p:nvPicPr>
          <p:cNvPr id="8" name="Picture 4">
            <a:extLst>
              <a:ext uri="{FF2B5EF4-FFF2-40B4-BE49-F238E27FC236}">
                <a16:creationId xmlns:a16="http://schemas.microsoft.com/office/drawing/2014/main" id="{65ACC0DD-A443-4265-AF92-35A5C237C18B}"/>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F2C7044D-4956-3F64-F628-6FF3785D8F04}"/>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3790D898-FE1D-C1EC-FEDF-F064EA6E12C6}"/>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2521518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26C1-9A06-DBE2-D7B3-56782D32AB7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6CDE90-BD55-DF63-E384-C010A66D2211}"/>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CCD6D53-9EBC-6431-BAA1-833845B4BB98}"/>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DE127606-CC46-9FCB-0416-5BC3FDB666B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Espacios</a:t>
              </a:r>
              <a:r>
                <a:rPr lang="en-US" sz="1900" b="1" dirty="0">
                  <a:solidFill>
                    <a:srgbClr val="1F3B72"/>
                  </a:solidFill>
                  <a:latin typeface="+mj-lt"/>
                </a:rPr>
                <a:t> </a:t>
              </a:r>
              <a:r>
                <a:rPr lang="en-US" sz="1900" b="1" dirty="0" err="1">
                  <a:solidFill>
                    <a:srgbClr val="1F3B72"/>
                  </a:solidFill>
                  <a:latin typeface="+mj-lt"/>
                </a:rPr>
                <a:t>Colaborativos</a:t>
              </a:r>
              <a:r>
                <a:rPr lang="en-US" sz="1900" b="1" dirty="0">
                  <a:solidFill>
                    <a:srgbClr val="1F3B72"/>
                  </a:solidFill>
                  <a:latin typeface="+mj-lt"/>
                </a:rPr>
                <a:t> con Teams</a:t>
              </a:r>
              <a:endParaRPr lang="es-ES" dirty="0"/>
            </a:p>
          </p:txBody>
        </p:sp>
      </p:grpSp>
      <p:grpSp>
        <p:nvGrpSpPr>
          <p:cNvPr id="7" name="Group 7">
            <a:extLst>
              <a:ext uri="{FF2B5EF4-FFF2-40B4-BE49-F238E27FC236}">
                <a16:creationId xmlns:a16="http://schemas.microsoft.com/office/drawing/2014/main" id="{AC96687C-2D38-207F-1E53-F393CD1A2344}"/>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B8B26E40-C928-BE26-A906-D4F9330A711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F7681335-9679-AE31-4F37-264D5101DEA2}"/>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44D14F67-C495-9BA4-8298-F2086F56E8C4}"/>
              </a:ext>
            </a:extLst>
          </p:cNvPr>
          <p:cNvSpPr txBox="1"/>
          <p:nvPr/>
        </p:nvSpPr>
        <p:spPr>
          <a:xfrm>
            <a:off x="593651" y="1240464"/>
            <a:ext cx="8133906"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Objetivo del módulo</a:t>
            </a:r>
            <a:endParaRPr lang="es-ES" b="1" dirty="0"/>
          </a:p>
          <a:p>
            <a:pPr>
              <a:lnSpc>
                <a:spcPct val="150000"/>
              </a:lnSpc>
            </a:pPr>
            <a:endParaRPr lang="es-ES" sz="1200" b="1" dirty="0">
              <a:ea typeface="+mn-lt"/>
              <a:cs typeface="+mn-lt"/>
            </a:endParaRPr>
          </a:p>
          <a:p>
            <a:pPr>
              <a:lnSpc>
                <a:spcPct val="150000"/>
              </a:lnSpc>
            </a:pPr>
            <a:r>
              <a:rPr lang="es-ES" sz="1200" dirty="0">
                <a:ea typeface="+mn-lt"/>
                <a:cs typeface="+mn-lt"/>
              </a:rPr>
              <a:t>Configurar y gestionar equipos de trabajo en Microsoft </a:t>
            </a:r>
            <a:r>
              <a:rPr lang="es-ES" sz="1200" dirty="0" err="1">
                <a:ea typeface="+mn-lt"/>
                <a:cs typeface="+mn-lt"/>
              </a:rPr>
              <a:t>Teams</a:t>
            </a:r>
            <a:r>
              <a:rPr lang="es-ES" sz="1200" dirty="0">
                <a:ea typeface="+mn-lt"/>
                <a:cs typeface="+mn-lt"/>
              </a:rPr>
              <a:t>, integrando comunicación, reuniones y archivos.</a:t>
            </a:r>
            <a:endParaRPr lang="es-ES" dirty="0"/>
          </a:p>
          <a:p>
            <a:pPr>
              <a:lnSpc>
                <a:spcPct val="150000"/>
              </a:lnSpc>
            </a:pPr>
            <a:endParaRPr lang="es-ES" sz="1200" dirty="0">
              <a:ea typeface="Roboto"/>
              <a:cs typeface="Roboto"/>
            </a:endParaRPr>
          </a:p>
          <a:p>
            <a:endParaRPr lang="es-ES" dirty="0">
              <a:ea typeface="Roboto"/>
              <a:cs typeface="Roboto"/>
            </a:endParaRPr>
          </a:p>
        </p:txBody>
      </p:sp>
    </p:spTree>
    <p:extLst>
      <p:ext uri="{BB962C8B-B14F-4D97-AF65-F5344CB8AC3E}">
        <p14:creationId xmlns:p14="http://schemas.microsoft.com/office/powerpoint/2010/main" val="177187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7D933-3709-0BD1-D419-78B2D1B529A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D1EEDA-1122-9BE6-BE1F-3390C7FEC35B}"/>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83EBB1B6-37F5-6CE1-6967-32F7F9724C8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A9706F3D-4C15-E2C3-30AB-7FBAC46DD04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Diagnóstico</a:t>
              </a:r>
              <a:endParaRPr lang="es-ES" dirty="0" err="1"/>
            </a:p>
          </p:txBody>
        </p:sp>
      </p:grpSp>
      <p:grpSp>
        <p:nvGrpSpPr>
          <p:cNvPr id="7" name="Group 7">
            <a:extLst>
              <a:ext uri="{FF2B5EF4-FFF2-40B4-BE49-F238E27FC236}">
                <a16:creationId xmlns:a16="http://schemas.microsoft.com/office/drawing/2014/main" id="{5B126F15-5A2D-D61F-C3FB-F44616AB6A8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B8B0C55-3591-62FC-5BE8-BD3FADD1890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08E0CED-137E-BCAD-8A73-D207DFD3FB7A}"/>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3BAD7269-A8BF-98C6-568D-979D8AB2D207}"/>
              </a:ext>
            </a:extLst>
          </p:cNvPr>
          <p:cNvSpPr txBox="1"/>
          <p:nvPr/>
        </p:nvSpPr>
        <p:spPr>
          <a:xfrm>
            <a:off x="593651" y="1240464"/>
            <a:ext cx="8133906"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dirty="0">
                <a:ea typeface="+mn-lt"/>
                <a:cs typeface="+mn-lt"/>
              </a:rPr>
              <a:t>Qué problema </a:t>
            </a:r>
            <a:r>
              <a:rPr lang="es-ES" sz="1200" dirty="0" err="1">
                <a:ea typeface="+mn-lt"/>
                <a:cs typeface="+mn-lt"/>
              </a:rPr>
              <a:t>Teams</a:t>
            </a:r>
            <a:r>
              <a:rPr lang="es-ES" sz="1200" dirty="0">
                <a:ea typeface="+mn-lt"/>
                <a:cs typeface="+mn-lt"/>
              </a:rPr>
              <a:t> resuelve cuando se usa bien:</a:t>
            </a:r>
            <a:endParaRPr lang="es-ES" dirty="0">
              <a:ea typeface="+mn-lt"/>
              <a:cs typeface="+mn-lt"/>
            </a:endParaRPr>
          </a:p>
          <a:p>
            <a:pPr marL="285750" indent="-285750">
              <a:lnSpc>
                <a:spcPct val="150000"/>
              </a:lnSpc>
              <a:buFont typeface="Arial"/>
              <a:buChar char="•"/>
            </a:pPr>
            <a:r>
              <a:rPr lang="es-ES" sz="1200" dirty="0">
                <a:ea typeface="+mn-lt"/>
                <a:cs typeface="+mn-lt"/>
              </a:rPr>
              <a:t>Evitar correos infinitos.</a:t>
            </a:r>
            <a:endParaRPr lang="es-ES" dirty="0">
              <a:ea typeface="+mn-lt"/>
              <a:cs typeface="+mn-lt"/>
            </a:endParaRPr>
          </a:p>
          <a:p>
            <a:pPr marL="285750" indent="-285750">
              <a:lnSpc>
                <a:spcPct val="150000"/>
              </a:lnSpc>
              <a:buFont typeface="Arial"/>
              <a:buChar char="•"/>
            </a:pPr>
            <a:r>
              <a:rPr lang="es-ES" sz="1200" dirty="0">
                <a:ea typeface="+mn-lt"/>
                <a:cs typeface="+mn-lt"/>
              </a:rPr>
              <a:t>Centralizar conversaciones por tema.</a:t>
            </a:r>
            <a:endParaRPr lang="es-ES">
              <a:ea typeface="+mn-lt"/>
              <a:cs typeface="+mn-lt"/>
            </a:endParaRPr>
          </a:p>
          <a:p>
            <a:pPr marL="285750" indent="-285750">
              <a:lnSpc>
                <a:spcPct val="150000"/>
              </a:lnSpc>
              <a:buFont typeface="Arial"/>
              <a:buChar char="•"/>
            </a:pPr>
            <a:r>
              <a:rPr lang="es-ES" sz="1200" dirty="0">
                <a:ea typeface="+mn-lt"/>
                <a:cs typeface="+mn-lt"/>
              </a:rPr>
              <a:t>Ordenar archivos por proyecto.</a:t>
            </a:r>
            <a:endParaRPr lang="es-ES">
              <a:ea typeface="+mn-lt"/>
              <a:cs typeface="+mn-lt"/>
            </a:endParaRPr>
          </a:p>
          <a:p>
            <a:pPr marL="285750" indent="-285750">
              <a:lnSpc>
                <a:spcPct val="150000"/>
              </a:lnSpc>
              <a:buFont typeface="Arial"/>
              <a:buChar char="•"/>
            </a:pPr>
            <a:r>
              <a:rPr lang="es-ES" sz="1200" dirty="0">
                <a:ea typeface="+mn-lt"/>
                <a:cs typeface="+mn-lt"/>
              </a:rPr>
              <a:t>Gestionar tareas sin Excel paralelo.</a:t>
            </a:r>
            <a:endParaRPr lang="es-ES">
              <a:ea typeface="+mn-lt"/>
              <a:cs typeface="+mn-lt"/>
            </a:endParaRPr>
          </a:p>
          <a:p>
            <a:pPr>
              <a:lnSpc>
                <a:spcPct val="150000"/>
              </a:lnSpc>
            </a:pPr>
            <a:r>
              <a:rPr lang="es-ES" sz="1200" b="1" dirty="0">
                <a:ea typeface="+mn-lt"/>
                <a:cs typeface="+mn-lt"/>
              </a:rPr>
              <a:t>Pregunta diagnóstica:</a:t>
            </a:r>
            <a:endParaRPr lang="es-ES" dirty="0">
              <a:ea typeface="Roboto"/>
              <a:cs typeface="Roboto"/>
            </a:endParaRPr>
          </a:p>
          <a:p>
            <a:pPr>
              <a:lnSpc>
                <a:spcPct val="150000"/>
              </a:lnSpc>
            </a:pPr>
            <a:r>
              <a:rPr lang="es-ES" sz="1200" dirty="0">
                <a:ea typeface="+mn-lt"/>
                <a:cs typeface="+mn-lt"/>
              </a:rPr>
              <a:t>“¿Su organización usa </a:t>
            </a:r>
            <a:r>
              <a:rPr lang="es-ES" sz="1200" dirty="0" err="1">
                <a:ea typeface="+mn-lt"/>
                <a:cs typeface="+mn-lt"/>
              </a:rPr>
              <a:t>Teams</a:t>
            </a:r>
            <a:r>
              <a:rPr lang="es-ES" sz="1200" dirty="0">
                <a:ea typeface="+mn-lt"/>
                <a:cs typeface="+mn-lt"/>
              </a:rPr>
              <a:t> ordenado o está lleno de canales y archivos duplicados?”</a:t>
            </a:r>
            <a:endParaRPr lang="es-ES" dirty="0">
              <a:ea typeface="Roboto"/>
              <a:cs typeface="Roboto"/>
            </a:endParaRPr>
          </a:p>
          <a:p>
            <a:pPr>
              <a:lnSpc>
                <a:spcPct val="150000"/>
              </a:lnSpc>
            </a:pPr>
            <a:endParaRPr lang="es-ES" sz="1200" b="1" dirty="0">
              <a:ea typeface="Roboto"/>
              <a:cs typeface="Roboto"/>
            </a:endParaRPr>
          </a:p>
          <a:p>
            <a:pPr marL="171450" indent="-171450">
              <a:buFont typeface="Arial"/>
              <a:buChar char="•"/>
            </a:pPr>
            <a:endParaRPr lang="es-ES" sz="1200" dirty="0">
              <a:ea typeface="Roboto"/>
              <a:cs typeface="Roboto"/>
            </a:endParaRPr>
          </a:p>
        </p:txBody>
      </p:sp>
    </p:spTree>
    <p:extLst>
      <p:ext uri="{BB962C8B-B14F-4D97-AF65-F5344CB8AC3E}">
        <p14:creationId xmlns:p14="http://schemas.microsoft.com/office/powerpoint/2010/main" val="161211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D5951-6800-92D7-0300-DA0A4948D53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DD575B7-14D1-ABCF-44D6-856D1B1C1505}"/>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D473ED7-5519-F606-4533-8C4721FA3236}"/>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42F3832-982B-3941-14F1-921BB9F10FB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normalización</a:t>
              </a:r>
              <a:r>
                <a:rPr lang="en-US" sz="1900" b="1" dirty="0">
                  <a:solidFill>
                    <a:srgbClr val="1F3B72"/>
                  </a:solidFill>
                  <a:latin typeface="+mj-lt"/>
                </a:rPr>
                <a:t> de </a:t>
              </a:r>
              <a:r>
                <a:rPr lang="en-US" sz="1900" b="1" dirty="0" err="1">
                  <a:solidFill>
                    <a:srgbClr val="1F3B72"/>
                  </a:solidFill>
                  <a:latin typeface="+mj-lt"/>
                </a:rPr>
                <a:t>equipos</a:t>
              </a:r>
              <a:r>
                <a:rPr lang="en-US" sz="1900" b="1" dirty="0">
                  <a:solidFill>
                    <a:srgbClr val="1F3B72"/>
                  </a:solidFill>
                  <a:latin typeface="+mj-lt"/>
                </a:rPr>
                <a:t> y canales</a:t>
              </a:r>
              <a:endParaRPr lang="es-ES" dirty="0"/>
            </a:p>
          </p:txBody>
        </p:sp>
      </p:grpSp>
      <p:grpSp>
        <p:nvGrpSpPr>
          <p:cNvPr id="7" name="Group 7">
            <a:extLst>
              <a:ext uri="{FF2B5EF4-FFF2-40B4-BE49-F238E27FC236}">
                <a16:creationId xmlns:a16="http://schemas.microsoft.com/office/drawing/2014/main" id="{5D6864F5-CF18-07F0-314E-C6F2C790091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AC8FB87-6A5F-967E-01AE-165AE37AABE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428DB4B-C90D-B501-23D6-AB3D2822F93D}"/>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EFEA39AC-280F-41B8-4D24-D800AA6B0AC8}"/>
              </a:ext>
            </a:extLst>
          </p:cNvPr>
          <p:cNvSpPr txBox="1"/>
          <p:nvPr/>
        </p:nvSpPr>
        <p:spPr>
          <a:xfrm>
            <a:off x="593651" y="1240464"/>
            <a:ext cx="8133906"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Tipos de equipo en </a:t>
            </a:r>
            <a:r>
              <a:rPr lang="es-ES" sz="1200" b="1" dirty="0" err="1">
                <a:ea typeface="+mn-lt"/>
                <a:cs typeface="+mn-lt"/>
              </a:rPr>
              <a:t>Teams</a:t>
            </a:r>
            <a:endParaRPr lang="es-ES" b="1" dirty="0" err="1">
              <a:ea typeface="+mn-lt"/>
              <a:cs typeface="+mn-lt"/>
            </a:endParaRPr>
          </a:p>
          <a:p>
            <a:pPr marL="285750" indent="-285750">
              <a:buFont typeface="Arial"/>
              <a:buChar char="•"/>
            </a:pPr>
            <a:r>
              <a:rPr lang="es-ES" sz="1200" dirty="0">
                <a:ea typeface="+mn-lt"/>
                <a:cs typeface="+mn-lt"/>
              </a:rPr>
              <a:t>Privado</a:t>
            </a:r>
            <a:endParaRPr lang="es-ES" dirty="0"/>
          </a:p>
          <a:p>
            <a:pPr marL="285750" indent="-285750">
              <a:buFont typeface="Arial"/>
              <a:buChar char="•"/>
            </a:pPr>
            <a:r>
              <a:rPr lang="es-ES" sz="1200" dirty="0">
                <a:ea typeface="+mn-lt"/>
                <a:cs typeface="+mn-lt"/>
              </a:rPr>
              <a:t>Público</a:t>
            </a:r>
            <a:endParaRPr lang="es-ES" dirty="0"/>
          </a:p>
          <a:p>
            <a:pPr marL="285750" indent="-285750">
              <a:buFont typeface="Arial"/>
              <a:buChar char="•"/>
            </a:pPr>
            <a:r>
              <a:rPr lang="es-ES" sz="1200" dirty="0">
                <a:ea typeface="+mn-lt"/>
                <a:cs typeface="+mn-lt"/>
              </a:rPr>
              <a:t>De organización / clase (si corresponde)</a:t>
            </a:r>
            <a:endParaRPr lang="es-ES" dirty="0"/>
          </a:p>
          <a:p>
            <a:pPr marL="285750" indent="-285750">
              <a:buFont typeface="Arial"/>
              <a:buChar char="•"/>
            </a:pPr>
            <a:r>
              <a:rPr lang="es-ES" sz="1200" dirty="0">
                <a:ea typeface="+mn-lt"/>
                <a:cs typeface="+mn-lt"/>
              </a:rPr>
              <a:t>Cuándo conviene cada uno</a:t>
            </a:r>
            <a:endParaRPr lang="es-ES" dirty="0"/>
          </a:p>
          <a:p>
            <a:endParaRPr lang="es-ES" sz="1200" b="1" dirty="0">
              <a:ea typeface="+mn-lt"/>
              <a:cs typeface="+mn-lt"/>
            </a:endParaRPr>
          </a:p>
          <a:p>
            <a:r>
              <a:rPr lang="es-ES" sz="1200" b="1" dirty="0">
                <a:ea typeface="+mn-lt"/>
                <a:cs typeface="+mn-lt"/>
              </a:rPr>
              <a:t>Ejemplo práctico:</a:t>
            </a:r>
            <a:br>
              <a:rPr lang="es-ES" sz="1200" b="1" dirty="0">
                <a:ea typeface="+mn-lt"/>
                <a:cs typeface="+mn-lt"/>
              </a:rPr>
            </a:br>
            <a:r>
              <a:rPr lang="es-ES" sz="1200" dirty="0">
                <a:ea typeface="+mn-lt"/>
                <a:cs typeface="+mn-lt"/>
              </a:rPr>
              <a:t>Equipo “Proyecto Transformación Digital 2025”.</a:t>
            </a:r>
            <a:endParaRPr lang="es-ES" dirty="0">
              <a:ea typeface="Roboto"/>
              <a:cs typeface="Roboto"/>
            </a:endParaRPr>
          </a:p>
          <a:p>
            <a:pPr>
              <a:lnSpc>
                <a:spcPct val="150000"/>
              </a:lnSpc>
            </a:pPr>
            <a:endParaRPr lang="es-ES" sz="1200" dirty="0">
              <a:ea typeface="+mn-lt"/>
              <a:cs typeface="+mn-lt"/>
            </a:endParaRPr>
          </a:p>
        </p:txBody>
      </p:sp>
      <p:pic>
        <p:nvPicPr>
          <p:cNvPr id="5" name="Imagen 4" descr="Microsoft Teams: ¿Qué es Microsoft Teams?">
            <a:extLst>
              <a:ext uri="{FF2B5EF4-FFF2-40B4-BE49-F238E27FC236}">
                <a16:creationId xmlns:a16="http://schemas.microsoft.com/office/drawing/2014/main" id="{9352E9FA-F54E-310B-92BF-3193782C91E3}"/>
              </a:ext>
            </a:extLst>
          </p:cNvPr>
          <p:cNvPicPr>
            <a:picLocks noChangeAspect="1"/>
          </p:cNvPicPr>
          <p:nvPr/>
        </p:nvPicPr>
        <p:blipFill>
          <a:blip r:embed="rId3"/>
          <a:stretch>
            <a:fillRect/>
          </a:stretch>
        </p:blipFill>
        <p:spPr>
          <a:xfrm>
            <a:off x="4793366" y="1514354"/>
            <a:ext cx="2400300" cy="1905000"/>
          </a:xfrm>
          <a:prstGeom prst="rect">
            <a:avLst/>
          </a:prstGeom>
        </p:spPr>
      </p:pic>
    </p:spTree>
    <p:extLst>
      <p:ext uri="{BB962C8B-B14F-4D97-AF65-F5344CB8AC3E}">
        <p14:creationId xmlns:p14="http://schemas.microsoft.com/office/powerpoint/2010/main" val="27604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1C212-80A1-2943-92F9-168F3AD68A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71DD67A-A4EF-C15E-26DE-E51965AA274A}"/>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D148F415-2AA5-88F1-2932-FDA74CC6613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E5D43D5D-049F-3294-9A2B-F2FBCB944AB4}"/>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normalización</a:t>
              </a:r>
              <a:r>
                <a:rPr lang="en-US" sz="1900" b="1" dirty="0">
                  <a:solidFill>
                    <a:srgbClr val="1F3B72"/>
                  </a:solidFill>
                  <a:latin typeface="+mj-lt"/>
                </a:rPr>
                <a:t> de </a:t>
              </a:r>
              <a:r>
                <a:rPr lang="en-US" sz="1900" b="1" dirty="0" err="1">
                  <a:solidFill>
                    <a:srgbClr val="1F3B72"/>
                  </a:solidFill>
                  <a:latin typeface="+mj-lt"/>
                </a:rPr>
                <a:t>equipos</a:t>
              </a:r>
              <a:r>
                <a:rPr lang="en-US" sz="1900" b="1" dirty="0">
                  <a:solidFill>
                    <a:srgbClr val="1F3B72"/>
                  </a:solidFill>
                  <a:latin typeface="+mj-lt"/>
                </a:rPr>
                <a:t> y canales</a:t>
              </a:r>
              <a:endParaRPr lang="es-ES" dirty="0"/>
            </a:p>
          </p:txBody>
        </p:sp>
      </p:grpSp>
      <p:grpSp>
        <p:nvGrpSpPr>
          <p:cNvPr id="7" name="Group 7">
            <a:extLst>
              <a:ext uri="{FF2B5EF4-FFF2-40B4-BE49-F238E27FC236}">
                <a16:creationId xmlns:a16="http://schemas.microsoft.com/office/drawing/2014/main" id="{7D4339EE-939B-521E-3E2B-48ADB9A1A6F4}"/>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E34F80A8-950E-FC83-46CC-AE9D6F3D54B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B28FCBE1-0442-8272-0980-D57A0859E3C0}"/>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66C111C5-8B39-8E8F-C1F1-9D2ECF9DC954}"/>
              </a:ext>
            </a:extLst>
          </p:cNvPr>
          <p:cNvSpPr txBox="1"/>
          <p:nvPr/>
        </p:nvSpPr>
        <p:spPr>
          <a:xfrm>
            <a:off x="593651" y="1240464"/>
            <a:ext cx="8133906"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Normalización: qué canales crear y por qué </a:t>
            </a:r>
            <a:endParaRPr lang="es-ES" dirty="0"/>
          </a:p>
          <a:p>
            <a:pPr>
              <a:lnSpc>
                <a:spcPct val="150000"/>
              </a:lnSpc>
            </a:pPr>
            <a:r>
              <a:rPr lang="es-ES" sz="1200" dirty="0">
                <a:ea typeface="+mn-lt"/>
                <a:cs typeface="+mn-lt"/>
              </a:rPr>
              <a:t>Estructura </a:t>
            </a:r>
            <a:r>
              <a:rPr lang="es-ES" sz="1200" dirty="0" err="1">
                <a:ea typeface="+mn-lt"/>
                <a:cs typeface="+mn-lt"/>
              </a:rPr>
              <a:t>estandar</a:t>
            </a:r>
            <a:endParaRPr lang="es-ES" sz="1200" dirty="0">
              <a:ea typeface="+mn-lt"/>
              <a:cs typeface="+mn-lt"/>
            </a:endParaRPr>
          </a:p>
          <a:p>
            <a:pPr lvl="1"/>
            <a:r>
              <a:rPr lang="es-ES" sz="1200" dirty="0">
                <a:ea typeface="+mn-lt"/>
                <a:cs typeface="+mn-lt"/>
              </a:rPr>
              <a:t>📢 General  </a:t>
            </a:r>
            <a:endParaRPr lang="es-ES">
              <a:ea typeface="Roboto"/>
              <a:cs typeface="Roboto"/>
            </a:endParaRPr>
          </a:p>
          <a:p>
            <a:pPr lvl="1"/>
            <a:r>
              <a:rPr lang="es-ES" sz="1200" dirty="0">
                <a:ea typeface="+mn-lt"/>
                <a:cs typeface="+mn-lt"/>
              </a:rPr>
              <a:t>📁 01_Planificación  </a:t>
            </a:r>
            <a:endParaRPr lang="es-ES">
              <a:ea typeface="Roboto"/>
              <a:cs typeface="Roboto"/>
            </a:endParaRPr>
          </a:p>
          <a:p>
            <a:pPr lvl="1"/>
            <a:r>
              <a:rPr lang="es-ES" sz="1200" dirty="0">
                <a:ea typeface="+mn-lt"/>
                <a:cs typeface="+mn-lt"/>
              </a:rPr>
              <a:t>📁 02_Operaciones  </a:t>
            </a:r>
            <a:endParaRPr lang="es-ES">
              <a:ea typeface="Roboto"/>
              <a:cs typeface="Roboto"/>
            </a:endParaRPr>
          </a:p>
          <a:p>
            <a:pPr lvl="1"/>
            <a:r>
              <a:rPr lang="es-ES" sz="1200" dirty="0">
                <a:ea typeface="+mn-lt"/>
                <a:cs typeface="+mn-lt"/>
              </a:rPr>
              <a:t>📁 03_Documentos Oficiales  </a:t>
            </a:r>
            <a:endParaRPr lang="es-ES">
              <a:ea typeface="Roboto"/>
              <a:cs typeface="Roboto"/>
            </a:endParaRPr>
          </a:p>
          <a:p>
            <a:pPr lvl="1"/>
            <a:r>
              <a:rPr lang="es-ES" sz="1200" dirty="0">
                <a:ea typeface="+mn-lt"/>
                <a:cs typeface="+mn-lt"/>
              </a:rPr>
              <a:t>📁 04_Reportes</a:t>
            </a:r>
            <a:endParaRPr lang="es-ES">
              <a:ea typeface="Roboto"/>
              <a:cs typeface="Roboto"/>
            </a:endParaRPr>
          </a:p>
          <a:p>
            <a:endParaRPr lang="es-ES" sz="1200" dirty="0">
              <a:ea typeface="Roboto"/>
              <a:cs typeface="Roboto"/>
            </a:endParaRPr>
          </a:p>
          <a:p>
            <a:r>
              <a:rPr lang="es-ES" sz="1200" dirty="0">
                <a:ea typeface="+mn-lt"/>
                <a:cs typeface="+mn-lt"/>
              </a:rPr>
              <a:t>Principios clave:</a:t>
            </a:r>
            <a:endParaRPr lang="es-ES"/>
          </a:p>
          <a:p>
            <a:pPr marL="285750" indent="-285750">
              <a:buFont typeface="Arial"/>
              <a:buChar char="•"/>
            </a:pPr>
            <a:r>
              <a:rPr lang="es-ES" sz="1200" dirty="0">
                <a:ea typeface="+mn-lt"/>
                <a:cs typeface="+mn-lt"/>
              </a:rPr>
              <a:t>Cada canal debe tener un propósito claro.</a:t>
            </a:r>
            <a:endParaRPr lang="es-ES"/>
          </a:p>
          <a:p>
            <a:pPr marL="285750" indent="-285750">
              <a:buFont typeface="Arial"/>
              <a:buChar char="•"/>
            </a:pPr>
            <a:r>
              <a:rPr lang="es-ES" sz="1200" dirty="0">
                <a:ea typeface="+mn-lt"/>
                <a:cs typeface="+mn-lt"/>
              </a:rPr>
              <a:t>Evitar “canales por persona”.</a:t>
            </a:r>
            <a:endParaRPr lang="es-ES"/>
          </a:p>
          <a:p>
            <a:pPr marL="285750" indent="-285750">
              <a:buFont typeface="Arial"/>
              <a:buChar char="•"/>
            </a:pPr>
            <a:r>
              <a:rPr lang="es-ES" sz="1200" dirty="0">
                <a:ea typeface="+mn-lt"/>
                <a:cs typeface="+mn-lt"/>
              </a:rPr>
              <a:t>Usar nombres descriptivos y numerados cuando sea necesario.</a:t>
            </a:r>
            <a:endParaRPr lang="es-ES" dirty="0"/>
          </a:p>
          <a:p>
            <a:pPr>
              <a:lnSpc>
                <a:spcPct val="150000"/>
              </a:lnSpc>
            </a:pPr>
            <a:endParaRPr lang="es-ES" sz="1200" dirty="0">
              <a:ea typeface="+mn-lt"/>
              <a:cs typeface="+mn-lt"/>
            </a:endParaRPr>
          </a:p>
        </p:txBody>
      </p:sp>
      <p:pic>
        <p:nvPicPr>
          <p:cNvPr id="5" name="Imagen 4" descr="La nueva experiencia de chat y canales en Microsoft Teams - Soporte técnico  de Microsoft">
            <a:extLst>
              <a:ext uri="{FF2B5EF4-FFF2-40B4-BE49-F238E27FC236}">
                <a16:creationId xmlns:a16="http://schemas.microsoft.com/office/drawing/2014/main" id="{242F45F4-2BEE-8B45-0292-0B5D6B594540}"/>
              </a:ext>
            </a:extLst>
          </p:cNvPr>
          <p:cNvPicPr>
            <a:picLocks noChangeAspect="1"/>
          </p:cNvPicPr>
          <p:nvPr/>
        </p:nvPicPr>
        <p:blipFill>
          <a:blip r:embed="rId3"/>
          <a:stretch>
            <a:fillRect/>
          </a:stretch>
        </p:blipFill>
        <p:spPr>
          <a:xfrm>
            <a:off x="5578033" y="1403611"/>
            <a:ext cx="1981200" cy="2314575"/>
          </a:xfrm>
          <a:prstGeom prst="rect">
            <a:avLst/>
          </a:prstGeom>
        </p:spPr>
      </p:pic>
    </p:spTree>
    <p:extLst>
      <p:ext uri="{BB962C8B-B14F-4D97-AF65-F5344CB8AC3E}">
        <p14:creationId xmlns:p14="http://schemas.microsoft.com/office/powerpoint/2010/main" val="1689751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3AE0B-DCF7-4731-62DC-FAD43CB70B9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E66DEB8-F8B8-F56A-9C3C-9E6C8D09575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EACBA336-0157-342C-FDB9-9566EC3271B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2827B3BC-D935-565E-D818-E9C245A2AEC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normalización</a:t>
              </a:r>
              <a:r>
                <a:rPr lang="en-US" sz="1900" b="1" dirty="0">
                  <a:solidFill>
                    <a:srgbClr val="1F3B72"/>
                  </a:solidFill>
                  <a:latin typeface="+mj-lt"/>
                </a:rPr>
                <a:t> de </a:t>
              </a:r>
              <a:r>
                <a:rPr lang="en-US" sz="1900" b="1" dirty="0" err="1">
                  <a:solidFill>
                    <a:srgbClr val="1F3B72"/>
                  </a:solidFill>
                  <a:latin typeface="+mj-lt"/>
                </a:rPr>
                <a:t>equipos</a:t>
              </a:r>
              <a:r>
                <a:rPr lang="en-US" sz="1900" b="1" dirty="0">
                  <a:solidFill>
                    <a:srgbClr val="1F3B72"/>
                  </a:solidFill>
                  <a:latin typeface="+mj-lt"/>
                </a:rPr>
                <a:t> y canales</a:t>
              </a:r>
              <a:endParaRPr lang="es-ES" dirty="0"/>
            </a:p>
          </p:txBody>
        </p:sp>
      </p:grpSp>
      <p:grpSp>
        <p:nvGrpSpPr>
          <p:cNvPr id="7" name="Group 7">
            <a:extLst>
              <a:ext uri="{FF2B5EF4-FFF2-40B4-BE49-F238E27FC236}">
                <a16:creationId xmlns:a16="http://schemas.microsoft.com/office/drawing/2014/main" id="{B47B932A-9209-2569-8D9D-A67DE97E4FF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420BD79A-4DA1-CEE0-DAC3-45259F19AC6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6481F5F-60DA-CEF8-B154-FC2025C59C2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7FB8199D-1EC8-5879-5FCD-A6C552C450A6}"/>
              </a:ext>
            </a:extLst>
          </p:cNvPr>
          <p:cNvSpPr txBox="1"/>
          <p:nvPr/>
        </p:nvSpPr>
        <p:spPr>
          <a:xfrm>
            <a:off x="593651" y="1240464"/>
            <a:ext cx="8133906"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Configuración y permisos</a:t>
            </a:r>
            <a:endParaRPr lang="es-ES" dirty="0"/>
          </a:p>
          <a:p>
            <a:pPr marL="171450" indent="-171450">
              <a:lnSpc>
                <a:spcPct val="150000"/>
              </a:lnSpc>
              <a:buFont typeface="Arial"/>
              <a:buChar char="•"/>
            </a:pPr>
            <a:r>
              <a:rPr lang="es-ES" sz="1200" dirty="0">
                <a:ea typeface="+mn-lt"/>
                <a:cs typeface="+mn-lt"/>
              </a:rPr>
              <a:t>Miembros vs propietarios</a:t>
            </a:r>
            <a:endParaRPr lang="es-ES" dirty="0">
              <a:ea typeface="Roboto"/>
              <a:cs typeface="Roboto"/>
            </a:endParaRPr>
          </a:p>
          <a:p>
            <a:pPr marL="171450" indent="-171450">
              <a:lnSpc>
                <a:spcPct val="150000"/>
              </a:lnSpc>
              <a:buFont typeface="Arial"/>
              <a:buChar char="•"/>
            </a:pPr>
            <a:r>
              <a:rPr lang="es-ES" sz="1200" dirty="0">
                <a:ea typeface="Roboto"/>
                <a:cs typeface="Roboto"/>
              </a:rPr>
              <a:t>Gestión de accesos</a:t>
            </a:r>
            <a:endParaRPr lang="es-ES" dirty="0">
              <a:ea typeface="Roboto"/>
              <a:cs typeface="Roboto"/>
            </a:endParaRPr>
          </a:p>
          <a:p>
            <a:pPr marL="171450" indent="-171450">
              <a:lnSpc>
                <a:spcPct val="150000"/>
              </a:lnSpc>
              <a:buFont typeface="Arial"/>
              <a:buChar char="•"/>
            </a:pPr>
            <a:r>
              <a:rPr lang="es-ES" sz="1200" dirty="0">
                <a:ea typeface="+mn-lt"/>
                <a:cs typeface="+mn-lt"/>
              </a:rPr>
              <a:t>Reglas de participación</a:t>
            </a:r>
            <a:endParaRPr lang="es-ES" dirty="0">
              <a:ea typeface="Roboto"/>
              <a:cs typeface="Roboto"/>
            </a:endParaRPr>
          </a:p>
          <a:p>
            <a:pPr marL="171450" indent="-171450">
              <a:lnSpc>
                <a:spcPct val="150000"/>
              </a:lnSpc>
              <a:buFont typeface="Arial"/>
              <a:buChar char="•"/>
            </a:pPr>
            <a:r>
              <a:rPr lang="es-ES" sz="1200" dirty="0">
                <a:ea typeface="+mn-lt"/>
                <a:cs typeface="+mn-lt"/>
              </a:rPr>
              <a:t>Moderación de canales</a:t>
            </a:r>
            <a:endParaRPr lang="es-ES" dirty="0">
              <a:ea typeface="Roboto"/>
              <a:cs typeface="Roboto"/>
            </a:endParaRPr>
          </a:p>
          <a:p>
            <a:pPr>
              <a:lnSpc>
                <a:spcPct val="150000"/>
              </a:lnSpc>
            </a:pPr>
            <a:r>
              <a:rPr lang="es-ES" sz="1200" b="1" dirty="0" err="1">
                <a:ea typeface="+mn-lt"/>
                <a:cs typeface="+mn-lt"/>
              </a:rPr>
              <a:t>Mini-actividad</a:t>
            </a:r>
            <a:r>
              <a:rPr lang="es-ES" sz="1200" b="1" dirty="0">
                <a:ea typeface="+mn-lt"/>
                <a:cs typeface="+mn-lt"/>
              </a:rPr>
              <a:t>:</a:t>
            </a:r>
            <a:br>
              <a:rPr lang="es-ES" sz="1200" b="1" dirty="0">
                <a:ea typeface="+mn-lt"/>
                <a:cs typeface="+mn-lt"/>
              </a:rPr>
            </a:br>
            <a:r>
              <a:rPr lang="es-ES" sz="1200" dirty="0">
                <a:ea typeface="+mn-lt"/>
                <a:cs typeface="+mn-lt"/>
              </a:rPr>
              <a:t>Los alumnos crean un equipo y tres canales temáticos.</a:t>
            </a:r>
            <a:endParaRPr lang="es-ES" dirty="0"/>
          </a:p>
          <a:p>
            <a:pPr>
              <a:lnSpc>
                <a:spcPct val="150000"/>
              </a:lnSpc>
            </a:pPr>
            <a:endParaRPr lang="es-ES" sz="1200" dirty="0">
              <a:ea typeface="+mn-lt"/>
              <a:cs typeface="+mn-lt"/>
            </a:endParaRPr>
          </a:p>
        </p:txBody>
      </p:sp>
      <p:pic>
        <p:nvPicPr>
          <p:cNvPr id="5" name="Imagen 4" descr="Microsoft Teams: ¿Qué son los canales en Teams?">
            <a:extLst>
              <a:ext uri="{FF2B5EF4-FFF2-40B4-BE49-F238E27FC236}">
                <a16:creationId xmlns:a16="http://schemas.microsoft.com/office/drawing/2014/main" id="{C81A8093-40AE-99D7-3637-7168E3BF66A2}"/>
              </a:ext>
            </a:extLst>
          </p:cNvPr>
          <p:cNvPicPr>
            <a:picLocks noChangeAspect="1"/>
          </p:cNvPicPr>
          <p:nvPr/>
        </p:nvPicPr>
        <p:blipFill>
          <a:blip r:embed="rId3"/>
          <a:stretch>
            <a:fillRect/>
          </a:stretch>
        </p:blipFill>
        <p:spPr>
          <a:xfrm>
            <a:off x="4460594" y="1432428"/>
            <a:ext cx="2971800" cy="1533525"/>
          </a:xfrm>
          <a:prstGeom prst="rect">
            <a:avLst/>
          </a:prstGeom>
        </p:spPr>
      </p:pic>
    </p:spTree>
    <p:extLst>
      <p:ext uri="{BB962C8B-B14F-4D97-AF65-F5344CB8AC3E}">
        <p14:creationId xmlns:p14="http://schemas.microsoft.com/office/powerpoint/2010/main" val="778312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F65A9-6E29-D29F-D7A7-2B28B4C3116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CF0B28-E272-9807-CECD-C13D9032F231}"/>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59583645-4253-C164-B981-B8C589C307E7}"/>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E05ECBCE-44DF-8AC3-334E-80951DB38AF6}"/>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normalización</a:t>
              </a:r>
              <a:r>
                <a:rPr lang="en-US" sz="1900" b="1" dirty="0">
                  <a:solidFill>
                    <a:srgbClr val="1F3B72"/>
                  </a:solidFill>
                  <a:latin typeface="+mj-lt"/>
                </a:rPr>
                <a:t> de </a:t>
              </a:r>
              <a:r>
                <a:rPr lang="en-US" sz="1900" b="1" dirty="0" err="1">
                  <a:solidFill>
                    <a:srgbClr val="1F3B72"/>
                  </a:solidFill>
                  <a:latin typeface="+mj-lt"/>
                </a:rPr>
                <a:t>equipos</a:t>
              </a:r>
              <a:r>
                <a:rPr lang="en-US" sz="1900" b="1" dirty="0">
                  <a:solidFill>
                    <a:srgbClr val="1F3B72"/>
                  </a:solidFill>
                  <a:latin typeface="+mj-lt"/>
                </a:rPr>
                <a:t> y canales</a:t>
              </a:r>
              <a:endParaRPr lang="es-ES" dirty="0"/>
            </a:p>
          </p:txBody>
        </p:sp>
      </p:grpSp>
      <p:grpSp>
        <p:nvGrpSpPr>
          <p:cNvPr id="7" name="Group 7">
            <a:extLst>
              <a:ext uri="{FF2B5EF4-FFF2-40B4-BE49-F238E27FC236}">
                <a16:creationId xmlns:a16="http://schemas.microsoft.com/office/drawing/2014/main" id="{F428C931-F528-62B1-9C6A-31F7FE2708E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9EBCDE68-DF0F-DAEF-26B1-D5C178B1B68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AE23A7F7-C9F0-E09D-25F4-ED1AEBF21FE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4F1DF3A7-4B30-319A-50E8-C53030243A0A}"/>
              </a:ext>
            </a:extLst>
          </p:cNvPr>
          <p:cNvSpPr txBox="1"/>
          <p:nvPr/>
        </p:nvSpPr>
        <p:spPr>
          <a:xfrm>
            <a:off x="593651" y="1240464"/>
            <a:ext cx="8133906"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Pestañas útiles para ordenar un canal </a:t>
            </a:r>
            <a:endParaRPr lang="es-ES" b="1" dirty="0"/>
          </a:p>
          <a:p>
            <a:r>
              <a:rPr lang="es-ES" sz="1200" dirty="0">
                <a:ea typeface="+mn-lt"/>
                <a:cs typeface="+mn-lt"/>
              </a:rPr>
              <a:t>Cómo personalizar un canal:</a:t>
            </a:r>
            <a:endParaRPr lang="es-ES" dirty="0">
              <a:ea typeface="Roboto"/>
              <a:cs typeface="Roboto"/>
            </a:endParaRPr>
          </a:p>
          <a:p>
            <a:pPr marL="171450" indent="-171450">
              <a:buFont typeface="Arial"/>
              <a:buChar char="•"/>
            </a:pPr>
            <a:r>
              <a:rPr lang="es-ES" sz="1200" b="1" dirty="0">
                <a:ea typeface="+mn-lt"/>
                <a:cs typeface="+mn-lt"/>
              </a:rPr>
              <a:t>Archivos</a:t>
            </a:r>
            <a:r>
              <a:rPr lang="es-ES" sz="1200" dirty="0">
                <a:ea typeface="+mn-lt"/>
                <a:cs typeface="+mn-lt"/>
              </a:rPr>
              <a:t> (sin duplicar carpetas)</a:t>
            </a:r>
            <a:endParaRPr lang="es-ES" dirty="0">
              <a:ea typeface="Roboto"/>
              <a:cs typeface="Roboto"/>
            </a:endParaRPr>
          </a:p>
          <a:p>
            <a:pPr marL="171450" indent="-171450">
              <a:buFont typeface="Arial"/>
              <a:buChar char="•"/>
            </a:pPr>
            <a:r>
              <a:rPr lang="es-ES" sz="1200" b="1" dirty="0">
                <a:ea typeface="+mn-lt"/>
                <a:cs typeface="+mn-lt"/>
              </a:rPr>
              <a:t>Bloc de notas (OneNote)</a:t>
            </a:r>
            <a:endParaRPr lang="es-ES" dirty="0">
              <a:ea typeface="Roboto"/>
              <a:cs typeface="Roboto"/>
            </a:endParaRPr>
          </a:p>
          <a:p>
            <a:pPr marL="171450" indent="-171450">
              <a:buFont typeface="Arial"/>
              <a:buChar char="•"/>
            </a:pPr>
            <a:r>
              <a:rPr lang="es-ES" sz="1200" b="1" err="1">
                <a:ea typeface="+mn-lt"/>
                <a:cs typeface="+mn-lt"/>
              </a:rPr>
              <a:t>Planner</a:t>
            </a:r>
            <a:endParaRPr lang="es-ES" err="1">
              <a:ea typeface="Roboto"/>
              <a:cs typeface="Roboto"/>
            </a:endParaRPr>
          </a:p>
          <a:p>
            <a:pPr marL="171450" indent="-171450">
              <a:buFont typeface="Arial"/>
              <a:buChar char="•"/>
            </a:pPr>
            <a:r>
              <a:rPr lang="es-ES" sz="1200" b="1" dirty="0">
                <a:ea typeface="+mn-lt"/>
                <a:cs typeface="+mn-lt"/>
              </a:rPr>
              <a:t>Lista de Microsoft </a:t>
            </a:r>
            <a:r>
              <a:rPr lang="es-ES" sz="1200" b="1" dirty="0" err="1">
                <a:ea typeface="+mn-lt"/>
                <a:cs typeface="+mn-lt"/>
              </a:rPr>
              <a:t>Lists</a:t>
            </a:r>
            <a:endParaRPr lang="es-ES" dirty="0" err="1">
              <a:ea typeface="Roboto"/>
              <a:cs typeface="Roboto"/>
            </a:endParaRPr>
          </a:p>
          <a:p>
            <a:pPr marL="171450" indent="-171450">
              <a:buFont typeface="Arial"/>
              <a:buChar char="•"/>
            </a:pPr>
            <a:r>
              <a:rPr lang="es-ES" sz="1200" b="1" dirty="0">
                <a:ea typeface="+mn-lt"/>
                <a:cs typeface="+mn-lt"/>
              </a:rPr>
              <a:t>Página web</a:t>
            </a:r>
            <a:r>
              <a:rPr lang="es-ES" sz="1200" dirty="0">
                <a:ea typeface="+mn-lt"/>
                <a:cs typeface="+mn-lt"/>
              </a:rPr>
              <a:t> (para documentación interna)</a:t>
            </a:r>
            <a:endParaRPr lang="es-ES" dirty="0">
              <a:ea typeface="Roboto"/>
              <a:cs typeface="Roboto"/>
            </a:endParaRPr>
          </a:p>
          <a:p>
            <a:pPr marL="171450" indent="-171450">
              <a:lnSpc>
                <a:spcPct val="150000"/>
              </a:lnSpc>
              <a:buFont typeface="Arial"/>
              <a:buChar char="•"/>
            </a:pPr>
            <a:endParaRPr lang="es-ES" sz="1200" dirty="0">
              <a:ea typeface="Roboto"/>
              <a:cs typeface="Roboto"/>
            </a:endParaRPr>
          </a:p>
          <a:p>
            <a:r>
              <a:rPr lang="es-ES" sz="1200" b="1" dirty="0" err="1">
                <a:ea typeface="+mn-lt"/>
                <a:cs typeface="+mn-lt"/>
              </a:rPr>
              <a:t>Mini-actividad</a:t>
            </a:r>
            <a:r>
              <a:rPr lang="es-ES" sz="1200" b="1" dirty="0">
                <a:ea typeface="+mn-lt"/>
                <a:cs typeface="+mn-lt"/>
              </a:rPr>
              <a:t>:</a:t>
            </a:r>
            <a:br>
              <a:rPr lang="es-ES" sz="1200" b="1" dirty="0">
                <a:ea typeface="+mn-lt"/>
                <a:cs typeface="+mn-lt"/>
              </a:rPr>
            </a:br>
            <a:r>
              <a:rPr lang="es-ES" sz="1200" dirty="0">
                <a:ea typeface="+mn-lt"/>
                <a:cs typeface="+mn-lt"/>
              </a:rPr>
              <a:t>Agregar una pestaña </a:t>
            </a:r>
            <a:r>
              <a:rPr lang="es-ES" sz="1200" dirty="0" err="1">
                <a:ea typeface="+mn-lt"/>
                <a:cs typeface="+mn-lt"/>
              </a:rPr>
              <a:t>Planner</a:t>
            </a:r>
            <a:r>
              <a:rPr lang="es-ES" sz="1200" dirty="0">
                <a:ea typeface="+mn-lt"/>
                <a:cs typeface="+mn-lt"/>
              </a:rPr>
              <a:t> y una de OneNote a un canal recién creado.</a:t>
            </a:r>
            <a:endParaRPr lang="es-ES" dirty="0">
              <a:ea typeface="+mn-lt"/>
              <a:cs typeface="+mn-lt"/>
            </a:endParaRPr>
          </a:p>
          <a:p>
            <a:pPr>
              <a:lnSpc>
                <a:spcPct val="150000"/>
              </a:lnSpc>
            </a:pPr>
            <a:endParaRPr lang="es-ES" sz="1200" dirty="0">
              <a:ea typeface="+mn-lt"/>
              <a:cs typeface="+mn-lt"/>
            </a:endParaRPr>
          </a:p>
        </p:txBody>
      </p:sp>
      <p:pic>
        <p:nvPicPr>
          <p:cNvPr id="5" name="Imagen 4" descr="Microsoft Teams: ¿qué es y cómo funciona?">
            <a:extLst>
              <a:ext uri="{FF2B5EF4-FFF2-40B4-BE49-F238E27FC236}">
                <a16:creationId xmlns:a16="http://schemas.microsoft.com/office/drawing/2014/main" id="{1C085FD7-FACC-2863-59C8-FA96115478D3}"/>
              </a:ext>
            </a:extLst>
          </p:cNvPr>
          <p:cNvPicPr>
            <a:picLocks noChangeAspect="1"/>
          </p:cNvPicPr>
          <p:nvPr/>
        </p:nvPicPr>
        <p:blipFill>
          <a:blip r:embed="rId3"/>
          <a:stretch>
            <a:fillRect/>
          </a:stretch>
        </p:blipFill>
        <p:spPr>
          <a:xfrm>
            <a:off x="5223076" y="1286960"/>
            <a:ext cx="2857500" cy="1600200"/>
          </a:xfrm>
          <a:prstGeom prst="rect">
            <a:avLst/>
          </a:prstGeom>
        </p:spPr>
      </p:pic>
    </p:spTree>
    <p:extLst>
      <p:ext uri="{BB962C8B-B14F-4D97-AF65-F5344CB8AC3E}">
        <p14:creationId xmlns:p14="http://schemas.microsoft.com/office/powerpoint/2010/main" val="270812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44555-3F82-65CE-90BF-C356AB270BC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28C89B2A-51AD-B151-E61D-7F907D49B154}"/>
              </a:ext>
            </a:extLst>
          </p:cNvPr>
          <p:cNvSpPr/>
          <p:nvPr/>
        </p:nvSpPr>
        <p:spPr>
          <a:xfrm>
            <a:off x="4380586" y="672314"/>
            <a:ext cx="382830" cy="85686"/>
          </a:xfrm>
          <a:prstGeom prst="rect">
            <a:avLst/>
          </a:prstGeom>
          <a:solidFill>
            <a:srgbClr val="6DC53A"/>
          </a:solidFill>
        </p:spPr>
        <p:txBody>
          <a:bodyPr/>
          <a:lstStyle/>
          <a:p>
            <a:endParaRPr lang="es-CL"/>
          </a:p>
        </p:txBody>
      </p:sp>
      <p:sp>
        <p:nvSpPr>
          <p:cNvPr id="3" name="TextBox 3">
            <a:extLst>
              <a:ext uri="{FF2B5EF4-FFF2-40B4-BE49-F238E27FC236}">
                <a16:creationId xmlns:a16="http://schemas.microsoft.com/office/drawing/2014/main" id="{B84AD141-AD35-AA7B-366C-E5F7884B2FE9}"/>
              </a:ext>
            </a:extLst>
          </p:cNvPr>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err="1">
                <a:solidFill>
                  <a:srgbClr val="1F3B72"/>
                </a:solidFill>
                <a:latin typeface="+mj-lt"/>
              </a:rPr>
              <a:t>Temario</a:t>
            </a:r>
            <a:endParaRPr lang="en-US" sz="2350" spc="70" dirty="0" err="1">
              <a:solidFill>
                <a:srgbClr val="1F3B72"/>
              </a:solidFill>
              <a:latin typeface="+mj-lt"/>
              <a:ea typeface="Roboto Slab"/>
              <a:cs typeface="Roboto Slab"/>
            </a:endParaRPr>
          </a:p>
        </p:txBody>
      </p:sp>
      <p:sp>
        <p:nvSpPr>
          <p:cNvPr id="7" name="TextBox 7">
            <a:extLst>
              <a:ext uri="{FF2B5EF4-FFF2-40B4-BE49-F238E27FC236}">
                <a16:creationId xmlns:a16="http://schemas.microsoft.com/office/drawing/2014/main" id="{8A95401E-C023-8494-9B33-2B6067B35DCE}"/>
              </a:ext>
            </a:extLst>
          </p:cNvPr>
          <p:cNvSpPr txBox="1"/>
          <p:nvPr/>
        </p:nvSpPr>
        <p:spPr>
          <a:xfrm>
            <a:off x="780780" y="1284862"/>
            <a:ext cx="7357471" cy="2462213"/>
          </a:xfrm>
          <a:prstGeom prst="rect">
            <a:avLst/>
          </a:prstGeom>
        </p:spPr>
        <p:txBody>
          <a:bodyPr wrap="square" lIns="0" tIns="0" rIns="0" bIns="0" rtlCol="0" anchor="t">
            <a:spAutoFit/>
          </a:bodyPr>
          <a:lstStyle/>
          <a:p>
            <a:pPr>
              <a:lnSpc>
                <a:spcPct val="150000"/>
              </a:lnSpc>
            </a:pPr>
            <a:r>
              <a:rPr lang="en-US" sz="1200" b="1" dirty="0">
                <a:solidFill>
                  <a:srgbClr val="253656"/>
                </a:solidFill>
                <a:latin typeface="Roboto"/>
                <a:ea typeface="Roboto"/>
                <a:cs typeface="Roboto"/>
              </a:rPr>
              <a:t>Clase 3: SharePoint </a:t>
            </a:r>
            <a:r>
              <a:rPr lang="en-US" sz="1200" b="1" dirty="0" err="1">
                <a:solidFill>
                  <a:srgbClr val="253656"/>
                </a:solidFill>
                <a:latin typeface="Roboto"/>
                <a:ea typeface="Roboto"/>
                <a:cs typeface="Roboto"/>
              </a:rPr>
              <a:t>como</a:t>
            </a:r>
            <a:r>
              <a:rPr lang="en-US" sz="1200" b="1" dirty="0">
                <a:solidFill>
                  <a:srgbClr val="253656"/>
                </a:solidFill>
                <a:latin typeface="Roboto"/>
                <a:ea typeface="Roboto"/>
                <a:cs typeface="Roboto"/>
              </a:rPr>
              <a:t> Intranet </a:t>
            </a:r>
            <a:r>
              <a:rPr lang="en-US" sz="1200" b="1" dirty="0" err="1">
                <a:solidFill>
                  <a:srgbClr val="253656"/>
                </a:solidFill>
                <a:latin typeface="Roboto"/>
                <a:ea typeface="Roboto"/>
                <a:cs typeface="Roboto"/>
              </a:rPr>
              <a:t>Institucional</a:t>
            </a:r>
            <a:endParaRPr lang="es-ES" dirty="0" err="1"/>
          </a:p>
          <a:p>
            <a:pPr marL="171450" indent="-171450">
              <a:lnSpc>
                <a:spcPct val="150000"/>
              </a:lnSpc>
              <a:buFont typeface="Arial"/>
              <a:buChar char="•"/>
            </a:pPr>
            <a:r>
              <a:rPr lang="en-US" sz="1200" err="1">
                <a:ea typeface="+mn-lt"/>
                <a:cs typeface="+mn-lt"/>
              </a:rPr>
              <a:t>Creación</a:t>
            </a:r>
            <a:r>
              <a:rPr lang="en-US" sz="1200" dirty="0">
                <a:ea typeface="+mn-lt"/>
                <a:cs typeface="+mn-lt"/>
              </a:rPr>
              <a:t> y </a:t>
            </a:r>
            <a:r>
              <a:rPr lang="en-US" sz="1200" err="1">
                <a:ea typeface="+mn-lt"/>
                <a:cs typeface="+mn-lt"/>
              </a:rPr>
              <a:t>configuración</a:t>
            </a:r>
            <a:r>
              <a:rPr lang="en-US" sz="1200" dirty="0">
                <a:ea typeface="+mn-lt"/>
                <a:cs typeface="+mn-lt"/>
              </a:rPr>
              <a:t> de sitios SharePoint. </a:t>
            </a:r>
          </a:p>
          <a:p>
            <a:pPr marL="171450" indent="-171450">
              <a:lnSpc>
                <a:spcPct val="150000"/>
              </a:lnSpc>
              <a:buFont typeface="Arial"/>
              <a:buChar char="•"/>
            </a:pPr>
            <a:r>
              <a:rPr lang="en-US" sz="1200" err="1">
                <a:ea typeface="+mn-lt"/>
                <a:cs typeface="+mn-lt"/>
              </a:rPr>
              <a:t>Estructuración</a:t>
            </a:r>
            <a:r>
              <a:rPr lang="en-US" sz="1200" dirty="0">
                <a:ea typeface="+mn-lt"/>
                <a:cs typeface="+mn-lt"/>
              </a:rPr>
              <a:t> de </a:t>
            </a:r>
            <a:r>
              <a:rPr lang="en-US" sz="1200" err="1">
                <a:ea typeface="+mn-lt"/>
                <a:cs typeface="+mn-lt"/>
              </a:rPr>
              <a:t>bibliotecas</a:t>
            </a:r>
            <a:r>
              <a:rPr lang="en-US" sz="1200" dirty="0">
                <a:ea typeface="+mn-lt"/>
                <a:cs typeface="+mn-lt"/>
              </a:rPr>
              <a:t>, </a:t>
            </a:r>
            <a:r>
              <a:rPr lang="en-US" sz="1200" err="1">
                <a:ea typeface="+mn-lt"/>
                <a:cs typeface="+mn-lt"/>
              </a:rPr>
              <a:t>listas</a:t>
            </a:r>
            <a:r>
              <a:rPr lang="en-US" sz="1200" dirty="0">
                <a:ea typeface="+mn-lt"/>
                <a:cs typeface="+mn-lt"/>
              </a:rPr>
              <a:t> y </a:t>
            </a:r>
            <a:r>
              <a:rPr lang="en-US" sz="1200" err="1">
                <a:ea typeface="+mn-lt"/>
                <a:cs typeface="+mn-lt"/>
              </a:rPr>
              <a:t>permisos</a:t>
            </a:r>
            <a:r>
              <a:rPr lang="en-US" sz="1200" dirty="0">
                <a:ea typeface="+mn-lt"/>
                <a:cs typeface="+mn-lt"/>
              </a:rPr>
              <a:t>. </a:t>
            </a:r>
          </a:p>
          <a:p>
            <a:pPr marL="171450" indent="-171450">
              <a:lnSpc>
                <a:spcPct val="150000"/>
              </a:lnSpc>
              <a:buFont typeface="Arial"/>
              <a:buChar char="•"/>
            </a:pPr>
            <a:r>
              <a:rPr lang="en-US" sz="1200" dirty="0" err="1">
                <a:ea typeface="+mn-lt"/>
                <a:cs typeface="+mn-lt"/>
              </a:rPr>
              <a:t>Buenas</a:t>
            </a:r>
            <a:r>
              <a:rPr lang="en-US" sz="1200" dirty="0">
                <a:ea typeface="+mn-lt"/>
                <a:cs typeface="+mn-lt"/>
              </a:rPr>
              <a:t> </a:t>
            </a:r>
            <a:r>
              <a:rPr lang="en-US" sz="1200" dirty="0" err="1">
                <a:ea typeface="+mn-lt"/>
                <a:cs typeface="+mn-lt"/>
              </a:rPr>
              <a:t>prácticas</a:t>
            </a:r>
            <a:r>
              <a:rPr lang="en-US" sz="1200" dirty="0">
                <a:ea typeface="+mn-lt"/>
                <a:cs typeface="+mn-lt"/>
              </a:rPr>
              <a:t> de </a:t>
            </a:r>
            <a:r>
              <a:rPr lang="en-US" sz="1200" dirty="0" err="1">
                <a:ea typeface="+mn-lt"/>
                <a:cs typeface="+mn-lt"/>
              </a:rPr>
              <a:t>uso</a:t>
            </a:r>
            <a:r>
              <a:rPr lang="en-US" sz="1200" dirty="0">
                <a:ea typeface="+mn-lt"/>
                <a:cs typeface="+mn-lt"/>
              </a:rPr>
              <a:t> de SharePoint </a:t>
            </a:r>
            <a:r>
              <a:rPr lang="en-US" sz="1200" dirty="0" err="1">
                <a:ea typeface="+mn-lt"/>
                <a:cs typeface="+mn-lt"/>
              </a:rPr>
              <a:t>como</a:t>
            </a:r>
            <a:r>
              <a:rPr lang="en-US" sz="1200" dirty="0">
                <a:ea typeface="+mn-lt"/>
                <a:cs typeface="+mn-lt"/>
              </a:rPr>
              <a:t> intranet </a:t>
            </a:r>
            <a:r>
              <a:rPr lang="en-US" sz="1200" dirty="0" err="1">
                <a:ea typeface="+mn-lt"/>
                <a:cs typeface="+mn-lt"/>
              </a:rPr>
              <a:t>colaborativa</a:t>
            </a:r>
            <a:r>
              <a:rPr lang="en-US" sz="1200" dirty="0">
                <a:ea typeface="+mn-lt"/>
                <a:cs typeface="+mn-lt"/>
              </a:rPr>
              <a:t>.</a:t>
            </a:r>
            <a:endParaRPr lang="en-US" sz="1200" dirty="0">
              <a:ea typeface="Roboto"/>
              <a:cs typeface="Roboto"/>
            </a:endParaRPr>
          </a:p>
          <a:p>
            <a:pPr>
              <a:lnSpc>
                <a:spcPct val="150000"/>
              </a:lnSpc>
            </a:pPr>
            <a:endParaRPr lang="en-US" sz="1200" dirty="0">
              <a:ea typeface="Roboto"/>
              <a:cs typeface="Roboto"/>
            </a:endParaRPr>
          </a:p>
          <a:p>
            <a:pPr>
              <a:lnSpc>
                <a:spcPct val="150000"/>
              </a:lnSpc>
            </a:pPr>
            <a:r>
              <a:rPr lang="en-US" sz="1200" b="1" dirty="0">
                <a:ea typeface="Roboto"/>
                <a:cs typeface="Roboto"/>
              </a:rPr>
              <a:t>Clase 4: </a:t>
            </a:r>
            <a:r>
              <a:rPr lang="en-US" sz="1200" b="1" dirty="0" err="1">
                <a:ea typeface="Roboto"/>
                <a:cs typeface="Roboto"/>
              </a:rPr>
              <a:t>Gestión</a:t>
            </a:r>
            <a:r>
              <a:rPr lang="en-US" sz="1200" b="1" dirty="0">
                <a:ea typeface="Roboto"/>
                <a:cs typeface="Roboto"/>
              </a:rPr>
              <a:t> de </a:t>
            </a:r>
            <a:r>
              <a:rPr lang="en-US" sz="1200" b="1" dirty="0" err="1">
                <a:ea typeface="Roboto"/>
                <a:cs typeface="Roboto"/>
              </a:rPr>
              <a:t>Proyectos</a:t>
            </a:r>
            <a:r>
              <a:rPr lang="en-US" sz="1200" b="1" dirty="0">
                <a:ea typeface="Roboto"/>
                <a:cs typeface="Roboto"/>
              </a:rPr>
              <a:t> con Planner y Office Online</a:t>
            </a:r>
            <a:endParaRPr lang="en-US" dirty="0"/>
          </a:p>
          <a:p>
            <a:pPr marL="171450" indent="-171450">
              <a:lnSpc>
                <a:spcPct val="150000"/>
              </a:lnSpc>
              <a:buFont typeface="Arial,Sans-Serif"/>
              <a:buChar char="•"/>
            </a:pPr>
            <a:r>
              <a:rPr lang="en-US" sz="1200" err="1">
                <a:ea typeface="+mn-lt"/>
                <a:cs typeface="+mn-lt"/>
              </a:rPr>
              <a:t>Creación</a:t>
            </a:r>
            <a:r>
              <a:rPr lang="en-US" sz="1200" dirty="0">
                <a:ea typeface="+mn-lt"/>
                <a:cs typeface="+mn-lt"/>
              </a:rPr>
              <a:t> y </a:t>
            </a:r>
            <a:r>
              <a:rPr lang="en-US" sz="1200" err="1">
                <a:ea typeface="+mn-lt"/>
                <a:cs typeface="+mn-lt"/>
              </a:rPr>
              <a:t>administración</a:t>
            </a:r>
            <a:r>
              <a:rPr lang="en-US" sz="1200" dirty="0">
                <a:ea typeface="+mn-lt"/>
                <a:cs typeface="+mn-lt"/>
              </a:rPr>
              <a:t> de </a:t>
            </a:r>
            <a:r>
              <a:rPr lang="en-US" sz="1200" err="1">
                <a:ea typeface="+mn-lt"/>
                <a:cs typeface="+mn-lt"/>
              </a:rPr>
              <a:t>proyectos</a:t>
            </a:r>
            <a:r>
              <a:rPr lang="en-US" sz="1200" dirty="0">
                <a:ea typeface="+mn-lt"/>
                <a:cs typeface="+mn-lt"/>
              </a:rPr>
              <a:t> y </a:t>
            </a:r>
            <a:r>
              <a:rPr lang="en-US" sz="1200" err="1">
                <a:ea typeface="+mn-lt"/>
                <a:cs typeface="+mn-lt"/>
              </a:rPr>
              <a:t>tareas</a:t>
            </a:r>
            <a:r>
              <a:rPr lang="en-US" sz="1200" dirty="0">
                <a:ea typeface="+mn-lt"/>
                <a:cs typeface="+mn-lt"/>
              </a:rPr>
              <a:t> </a:t>
            </a:r>
            <a:r>
              <a:rPr lang="en-US" sz="1200" err="1">
                <a:ea typeface="+mn-lt"/>
                <a:cs typeface="+mn-lt"/>
              </a:rPr>
              <a:t>en</a:t>
            </a:r>
            <a:r>
              <a:rPr lang="en-US" sz="1200" dirty="0">
                <a:ea typeface="+mn-lt"/>
                <a:cs typeface="+mn-lt"/>
              </a:rPr>
              <a:t> Planner. </a:t>
            </a:r>
          </a:p>
          <a:p>
            <a:pPr marL="171450" indent="-171450">
              <a:lnSpc>
                <a:spcPct val="150000"/>
              </a:lnSpc>
              <a:buFont typeface="Arial,Sans-Serif"/>
              <a:buChar char="•"/>
            </a:pPr>
            <a:r>
              <a:rPr lang="en-US" sz="1200" dirty="0">
                <a:ea typeface="+mn-lt"/>
                <a:cs typeface="+mn-lt"/>
              </a:rPr>
              <a:t>Uso de To Do para la </a:t>
            </a:r>
            <a:r>
              <a:rPr lang="en-US" sz="1200" err="1">
                <a:ea typeface="+mn-lt"/>
                <a:cs typeface="+mn-lt"/>
              </a:rPr>
              <a:t>gestión</a:t>
            </a:r>
            <a:r>
              <a:rPr lang="en-US" sz="1200" dirty="0">
                <a:ea typeface="+mn-lt"/>
                <a:cs typeface="+mn-lt"/>
              </a:rPr>
              <a:t> individual y </a:t>
            </a:r>
            <a:r>
              <a:rPr lang="en-US" sz="1200" err="1">
                <a:ea typeface="+mn-lt"/>
                <a:cs typeface="+mn-lt"/>
              </a:rPr>
              <a:t>compartida</a:t>
            </a:r>
            <a:r>
              <a:rPr lang="en-US" sz="1200" dirty="0">
                <a:ea typeface="+mn-lt"/>
                <a:cs typeface="+mn-lt"/>
              </a:rPr>
              <a:t>. </a:t>
            </a:r>
          </a:p>
          <a:p>
            <a:pPr marL="171450" indent="-171450">
              <a:lnSpc>
                <a:spcPct val="150000"/>
              </a:lnSpc>
              <a:buFont typeface="Arial,Sans-Serif"/>
              <a:buChar char="•"/>
            </a:pPr>
            <a:r>
              <a:rPr lang="en-US" sz="1200" dirty="0" err="1">
                <a:ea typeface="+mn-lt"/>
                <a:cs typeface="+mn-lt"/>
              </a:rPr>
              <a:t>Funcionalidades</a:t>
            </a:r>
            <a:r>
              <a:rPr lang="en-US" sz="1200" dirty="0">
                <a:ea typeface="+mn-lt"/>
                <a:cs typeface="+mn-lt"/>
              </a:rPr>
              <a:t> </a:t>
            </a:r>
            <a:r>
              <a:rPr lang="en-US" sz="1200" dirty="0" err="1">
                <a:ea typeface="+mn-lt"/>
                <a:cs typeface="+mn-lt"/>
              </a:rPr>
              <a:t>colaborativas</a:t>
            </a:r>
            <a:r>
              <a:rPr lang="en-US" sz="1200" dirty="0">
                <a:ea typeface="+mn-lt"/>
                <a:cs typeface="+mn-lt"/>
              </a:rPr>
              <a:t> de Excel, Word y PowerPoint online</a:t>
            </a:r>
            <a:endParaRPr lang="en-US" sz="1200" dirty="0">
              <a:ea typeface="Roboto"/>
              <a:cs typeface="Roboto"/>
            </a:endParaRPr>
          </a:p>
        </p:txBody>
      </p:sp>
    </p:spTree>
    <p:extLst>
      <p:ext uri="{BB962C8B-B14F-4D97-AF65-F5344CB8AC3E}">
        <p14:creationId xmlns:p14="http://schemas.microsoft.com/office/powerpoint/2010/main" val="1617583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82E56-E657-6F89-3534-A2E17C4954A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F486B0-8AE8-8792-E096-963EF9B5655C}"/>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07987694-7E1C-E8E8-1D68-BFA0B90D3688}"/>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497111F-0F47-F2F7-51CE-36910DB771A3}"/>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Reuniones</a:t>
              </a:r>
              <a:r>
                <a:rPr lang="en-US" sz="1900" b="1" dirty="0">
                  <a:solidFill>
                    <a:srgbClr val="1F3B72"/>
                  </a:solidFill>
                  <a:latin typeface="+mj-lt"/>
                </a:rPr>
                <a:t>, agendas </a:t>
              </a:r>
              <a:r>
                <a:rPr lang="en-US" sz="1900" b="1" dirty="0" err="1">
                  <a:solidFill>
                    <a:srgbClr val="1F3B72"/>
                  </a:solidFill>
                  <a:latin typeface="+mj-lt"/>
                </a:rPr>
                <a:t>compartidas</a:t>
              </a:r>
              <a:r>
                <a:rPr lang="en-US" sz="1900" b="1" dirty="0">
                  <a:solidFill>
                    <a:srgbClr val="1F3B72"/>
                  </a:solidFill>
                  <a:latin typeface="+mj-lt"/>
                </a:rPr>
                <a:t> y </a:t>
              </a:r>
              <a:r>
                <a:rPr lang="en-US" sz="1900" b="1" dirty="0" err="1">
                  <a:solidFill>
                    <a:srgbClr val="1F3B72"/>
                  </a:solidFill>
                  <a:latin typeface="+mj-lt"/>
                </a:rPr>
                <a:t>almacenamiento</a:t>
              </a:r>
              <a:endParaRPr lang="es-ES" dirty="0" err="1"/>
            </a:p>
          </p:txBody>
        </p:sp>
      </p:grpSp>
      <p:grpSp>
        <p:nvGrpSpPr>
          <p:cNvPr id="7" name="Group 7">
            <a:extLst>
              <a:ext uri="{FF2B5EF4-FFF2-40B4-BE49-F238E27FC236}">
                <a16:creationId xmlns:a16="http://schemas.microsoft.com/office/drawing/2014/main" id="{09AADB80-3DDB-57B4-89F3-B402E671F30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7612F57-338F-A8BE-D257-360F088A297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55DA1A07-8119-9F96-9B2F-FD47F9180635}"/>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1E3E1DF8-31B7-68CB-A1FD-E10491F07553}"/>
              </a:ext>
            </a:extLst>
          </p:cNvPr>
          <p:cNvSpPr txBox="1"/>
          <p:nvPr/>
        </p:nvSpPr>
        <p:spPr>
          <a:xfrm>
            <a:off x="593651" y="1240464"/>
            <a:ext cx="813390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Programación de reuniones </a:t>
            </a:r>
            <a:endParaRPr lang="es-ES" dirty="0"/>
          </a:p>
          <a:p>
            <a:pPr marL="285750" indent="-285750">
              <a:buFont typeface="Arial"/>
              <a:buChar char="•"/>
            </a:pPr>
            <a:r>
              <a:rPr lang="es-ES" sz="1200" dirty="0">
                <a:ea typeface="+mn-lt"/>
                <a:cs typeface="+mn-lt"/>
              </a:rPr>
              <a:t>Desde </a:t>
            </a:r>
            <a:r>
              <a:rPr lang="es-ES" sz="1200" dirty="0" err="1">
                <a:ea typeface="+mn-lt"/>
                <a:cs typeface="+mn-lt"/>
              </a:rPr>
              <a:t>Teams</a:t>
            </a:r>
            <a:r>
              <a:rPr lang="es-ES" sz="1200" dirty="0">
                <a:ea typeface="+mn-lt"/>
                <a:cs typeface="+mn-lt"/>
              </a:rPr>
              <a:t> vs desde Outlook</a:t>
            </a:r>
            <a:endParaRPr lang="es-ES" dirty="0"/>
          </a:p>
          <a:p>
            <a:pPr marL="285750" indent="-285750">
              <a:buFont typeface="Arial"/>
              <a:buChar char="•"/>
            </a:pPr>
            <a:r>
              <a:rPr lang="es-ES" sz="1200" dirty="0">
                <a:ea typeface="+mn-lt"/>
                <a:cs typeface="+mn-lt"/>
              </a:rPr>
              <a:t>Elegir canal donde quedarán guardadas las notas y archivos</a:t>
            </a:r>
            <a:endParaRPr lang="es-ES" dirty="0"/>
          </a:p>
          <a:p>
            <a:pPr marL="285750" indent="-285750">
              <a:buFont typeface="Arial"/>
              <a:buChar char="•"/>
            </a:pPr>
            <a:r>
              <a:rPr lang="es-ES" sz="1200" dirty="0">
                <a:ea typeface="+mn-lt"/>
                <a:cs typeface="+mn-lt"/>
              </a:rPr>
              <a:t>Configuración de seguridad (lobby, grabación, permisos)</a:t>
            </a:r>
            <a:endParaRPr lang="es-ES" dirty="0">
              <a:ea typeface="+mn-lt"/>
              <a:cs typeface="+mn-lt"/>
            </a:endParaRPr>
          </a:p>
          <a:p>
            <a:endParaRPr lang="es-ES" sz="1200" dirty="0">
              <a:ea typeface="Roboto"/>
              <a:cs typeface="Roboto"/>
            </a:endParaRPr>
          </a:p>
          <a:p>
            <a:pPr marL="171450" indent="-171450">
              <a:lnSpc>
                <a:spcPct val="150000"/>
              </a:lnSpc>
              <a:buFont typeface="Arial"/>
              <a:buChar char="•"/>
            </a:pPr>
            <a:endParaRPr lang="es-ES" sz="1200" dirty="0">
              <a:ea typeface="Roboto"/>
              <a:cs typeface="Roboto"/>
            </a:endParaRPr>
          </a:p>
          <a:p>
            <a:r>
              <a:rPr lang="es-ES" sz="1200" b="1" dirty="0" err="1">
                <a:ea typeface="+mn-lt"/>
                <a:cs typeface="+mn-lt"/>
              </a:rPr>
              <a:t>Mini-actividad</a:t>
            </a:r>
            <a:r>
              <a:rPr lang="es-ES" sz="1200" b="1" dirty="0">
                <a:ea typeface="+mn-lt"/>
                <a:cs typeface="+mn-lt"/>
              </a:rPr>
              <a:t>:</a:t>
            </a:r>
            <a:br>
              <a:rPr lang="es-ES" sz="1200" b="1" dirty="0">
                <a:ea typeface="+mn-lt"/>
                <a:cs typeface="+mn-lt"/>
              </a:rPr>
            </a:br>
            <a:r>
              <a:rPr lang="es-ES" sz="1200" dirty="0">
                <a:ea typeface="+mn-lt"/>
                <a:cs typeface="+mn-lt"/>
              </a:rPr>
              <a:t>Programar una reunión y vincularla a un canal.</a:t>
            </a:r>
            <a:endParaRPr lang="es-ES" dirty="0">
              <a:ea typeface="+mn-lt"/>
              <a:cs typeface="+mn-lt"/>
            </a:endParaRPr>
          </a:p>
          <a:p>
            <a:pPr>
              <a:lnSpc>
                <a:spcPct val="150000"/>
              </a:lnSpc>
            </a:pPr>
            <a:endParaRPr lang="es-ES" sz="1200" dirty="0">
              <a:ea typeface="+mn-lt"/>
              <a:cs typeface="+mn-lt"/>
            </a:endParaRPr>
          </a:p>
        </p:txBody>
      </p:sp>
    </p:spTree>
    <p:extLst>
      <p:ext uri="{BB962C8B-B14F-4D97-AF65-F5344CB8AC3E}">
        <p14:creationId xmlns:p14="http://schemas.microsoft.com/office/powerpoint/2010/main" val="3043104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22954-A282-9094-6572-3CB3647380A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5EAEA76-6712-1485-9CA5-ACC67FADD063}"/>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13EA981F-8E9C-A4C0-3328-8DF62DB0FC0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9C5A3FC-70BB-57F3-2873-53BD1C4347EC}"/>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Reuniones</a:t>
              </a:r>
              <a:r>
                <a:rPr lang="en-US" sz="1900" b="1" dirty="0">
                  <a:solidFill>
                    <a:srgbClr val="1F3B72"/>
                  </a:solidFill>
                  <a:latin typeface="+mj-lt"/>
                </a:rPr>
                <a:t>, agendas </a:t>
              </a:r>
              <a:r>
                <a:rPr lang="en-US" sz="1900" b="1" dirty="0" err="1">
                  <a:solidFill>
                    <a:srgbClr val="1F3B72"/>
                  </a:solidFill>
                  <a:latin typeface="+mj-lt"/>
                </a:rPr>
                <a:t>compartidas</a:t>
              </a:r>
              <a:r>
                <a:rPr lang="en-US" sz="1900" b="1" dirty="0">
                  <a:solidFill>
                    <a:srgbClr val="1F3B72"/>
                  </a:solidFill>
                  <a:latin typeface="+mj-lt"/>
                </a:rPr>
                <a:t> y </a:t>
              </a:r>
              <a:r>
                <a:rPr lang="en-US" sz="1900" b="1" dirty="0" err="1">
                  <a:solidFill>
                    <a:srgbClr val="1F3B72"/>
                  </a:solidFill>
                  <a:latin typeface="+mj-lt"/>
                </a:rPr>
                <a:t>almacenamiento</a:t>
              </a:r>
              <a:endParaRPr lang="es-ES" dirty="0" err="1"/>
            </a:p>
          </p:txBody>
        </p:sp>
      </p:grpSp>
      <p:grpSp>
        <p:nvGrpSpPr>
          <p:cNvPr id="7" name="Group 7">
            <a:extLst>
              <a:ext uri="{FF2B5EF4-FFF2-40B4-BE49-F238E27FC236}">
                <a16:creationId xmlns:a16="http://schemas.microsoft.com/office/drawing/2014/main" id="{32000567-8DA9-571E-F2CB-F470DE4CEFB9}"/>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25356C02-6215-3DED-C5AF-3BBA81BEB51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959D45F-CD88-0E8D-3E45-74072D124236}"/>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B62E0B0A-5D41-87EF-3549-70D05445CBA0}"/>
              </a:ext>
            </a:extLst>
          </p:cNvPr>
          <p:cNvSpPr txBox="1"/>
          <p:nvPr/>
        </p:nvSpPr>
        <p:spPr>
          <a:xfrm>
            <a:off x="593651" y="1240464"/>
            <a:ext cx="8133906"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Agendas colaborativas y Notas de reunión </a:t>
            </a:r>
            <a:endParaRPr lang="es-ES" b="1" dirty="0">
              <a:ea typeface="+mn-lt"/>
              <a:cs typeface="+mn-lt"/>
            </a:endParaRPr>
          </a:p>
          <a:p>
            <a:pPr marL="171450" indent="-171450">
              <a:buFont typeface="Arial"/>
              <a:buChar char="•"/>
            </a:pPr>
            <a:r>
              <a:rPr lang="es-ES" sz="1200" dirty="0">
                <a:ea typeface="+mn-lt"/>
                <a:cs typeface="+mn-lt"/>
              </a:rPr>
              <a:t>Notas dentro del canal</a:t>
            </a:r>
            <a:endParaRPr lang="es-ES" dirty="0">
              <a:ea typeface="+mn-lt"/>
              <a:cs typeface="+mn-lt"/>
            </a:endParaRPr>
          </a:p>
          <a:p>
            <a:pPr marL="171450" indent="-171450">
              <a:buFont typeface="Arial"/>
              <a:buChar char="•"/>
            </a:pPr>
            <a:r>
              <a:rPr lang="es-ES" sz="1200" dirty="0">
                <a:ea typeface="+mn-lt"/>
                <a:cs typeface="+mn-lt"/>
              </a:rPr>
              <a:t>Lista de acuerdos</a:t>
            </a:r>
            <a:endParaRPr lang="es-ES" dirty="0">
              <a:ea typeface="Roboto"/>
              <a:cs typeface="Roboto"/>
            </a:endParaRPr>
          </a:p>
          <a:p>
            <a:pPr marL="171450" indent="-171450">
              <a:buFont typeface="Arial"/>
              <a:buChar char="•"/>
            </a:pPr>
            <a:r>
              <a:rPr lang="es-ES" sz="1200" dirty="0">
                <a:ea typeface="+mn-lt"/>
                <a:cs typeface="+mn-lt"/>
              </a:rPr>
              <a:t>Tareas generadas desde la reunión</a:t>
            </a:r>
            <a:endParaRPr lang="es-ES" dirty="0">
              <a:ea typeface="Roboto"/>
              <a:cs typeface="Roboto"/>
            </a:endParaRPr>
          </a:p>
          <a:p>
            <a:pPr marL="171450" indent="-171450">
              <a:buFont typeface="Arial"/>
              <a:buChar char="•"/>
            </a:pPr>
            <a:r>
              <a:rPr lang="es-ES" sz="1200" dirty="0">
                <a:ea typeface="+mn-lt"/>
                <a:cs typeface="+mn-lt"/>
              </a:rPr>
              <a:t>Cómo quedan vinculadas automáticamente en </a:t>
            </a:r>
            <a:r>
              <a:rPr lang="es-ES" sz="1200" dirty="0" err="1">
                <a:ea typeface="+mn-lt"/>
                <a:cs typeface="+mn-lt"/>
              </a:rPr>
              <a:t>Planner</a:t>
            </a:r>
            <a:endParaRPr lang="es-ES" dirty="0" err="1">
              <a:ea typeface="Roboto"/>
              <a:cs typeface="Roboto"/>
            </a:endParaRPr>
          </a:p>
          <a:p>
            <a:pPr marL="285750" indent="-285750">
              <a:buFont typeface="Arial"/>
              <a:buChar char="•"/>
            </a:pPr>
            <a:endParaRPr lang="es-ES" sz="1200" dirty="0">
              <a:ea typeface="+mn-lt"/>
              <a:cs typeface="+mn-lt"/>
            </a:endParaRPr>
          </a:p>
          <a:p>
            <a:pPr>
              <a:lnSpc>
                <a:spcPct val="150000"/>
              </a:lnSpc>
            </a:pPr>
            <a:endParaRPr lang="es-ES" sz="1200" dirty="0">
              <a:ea typeface="+mn-lt"/>
              <a:cs typeface="+mn-lt"/>
            </a:endParaRPr>
          </a:p>
        </p:txBody>
      </p:sp>
    </p:spTree>
    <p:extLst>
      <p:ext uri="{BB962C8B-B14F-4D97-AF65-F5344CB8AC3E}">
        <p14:creationId xmlns:p14="http://schemas.microsoft.com/office/powerpoint/2010/main" val="2749825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CEE5-2042-CDAC-CC8E-31EF76DBDB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AD3909-E030-B999-C375-F4651A687D06}"/>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9F48D869-C580-D734-4E5D-7A2B0D646CF8}"/>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90C9EE63-9219-9C88-303E-DD9EB5CE9724}"/>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Reuniones</a:t>
              </a:r>
              <a:r>
                <a:rPr lang="en-US" sz="1900" b="1" dirty="0">
                  <a:solidFill>
                    <a:srgbClr val="1F3B72"/>
                  </a:solidFill>
                  <a:latin typeface="+mj-lt"/>
                </a:rPr>
                <a:t>, agendas </a:t>
              </a:r>
              <a:r>
                <a:rPr lang="en-US" sz="1900" b="1" dirty="0" err="1">
                  <a:solidFill>
                    <a:srgbClr val="1F3B72"/>
                  </a:solidFill>
                  <a:latin typeface="+mj-lt"/>
                </a:rPr>
                <a:t>compartidas</a:t>
              </a:r>
              <a:r>
                <a:rPr lang="en-US" sz="1900" b="1" dirty="0">
                  <a:solidFill>
                    <a:srgbClr val="1F3B72"/>
                  </a:solidFill>
                  <a:latin typeface="+mj-lt"/>
                </a:rPr>
                <a:t> y </a:t>
              </a:r>
              <a:r>
                <a:rPr lang="en-US" sz="1900" b="1" dirty="0" err="1">
                  <a:solidFill>
                    <a:srgbClr val="1F3B72"/>
                  </a:solidFill>
                  <a:latin typeface="+mj-lt"/>
                </a:rPr>
                <a:t>almacenamiento</a:t>
              </a:r>
              <a:endParaRPr lang="es-ES" dirty="0" err="1"/>
            </a:p>
          </p:txBody>
        </p:sp>
      </p:grpSp>
      <p:grpSp>
        <p:nvGrpSpPr>
          <p:cNvPr id="7" name="Group 7">
            <a:extLst>
              <a:ext uri="{FF2B5EF4-FFF2-40B4-BE49-F238E27FC236}">
                <a16:creationId xmlns:a16="http://schemas.microsoft.com/office/drawing/2014/main" id="{B6EA55E1-B49A-2E74-B5D2-D0B94EBA48A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5C73C73C-57AA-2279-D2EE-1B54C7F648A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F796E011-423F-B386-D435-E7C56320AF6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3BD33365-045F-9B6F-D5F0-2DB4CBA83ACE}"/>
              </a:ext>
            </a:extLst>
          </p:cNvPr>
          <p:cNvSpPr txBox="1"/>
          <p:nvPr/>
        </p:nvSpPr>
        <p:spPr>
          <a:xfrm>
            <a:off x="593651" y="1240464"/>
            <a:ext cx="813390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Almacenamiento de archivos en </a:t>
            </a:r>
            <a:r>
              <a:rPr lang="es-ES" sz="1200" b="1" dirty="0" err="1">
                <a:ea typeface="+mn-lt"/>
                <a:cs typeface="+mn-lt"/>
              </a:rPr>
              <a:t>Teams</a:t>
            </a:r>
            <a:r>
              <a:rPr lang="es-ES" sz="1200" b="1" dirty="0">
                <a:ea typeface="+mn-lt"/>
                <a:cs typeface="+mn-lt"/>
              </a:rPr>
              <a:t> </a:t>
            </a:r>
            <a:endParaRPr lang="es-ES" b="1" dirty="0">
              <a:ea typeface="+mn-lt"/>
              <a:cs typeface="+mn-lt"/>
            </a:endParaRPr>
          </a:p>
          <a:p>
            <a:pPr>
              <a:lnSpc>
                <a:spcPct val="150000"/>
              </a:lnSpc>
            </a:pPr>
            <a:endParaRPr lang="es-ES" sz="1200" b="1" dirty="0">
              <a:ea typeface="+mn-lt"/>
              <a:cs typeface="+mn-lt"/>
            </a:endParaRPr>
          </a:p>
          <a:p>
            <a:pPr marL="171450" indent="-171450">
              <a:buFont typeface="Arial"/>
              <a:buChar char="•"/>
            </a:pPr>
            <a:r>
              <a:rPr lang="es-ES" sz="1200" dirty="0">
                <a:ea typeface="+mn-lt"/>
                <a:cs typeface="+mn-lt"/>
              </a:rPr>
              <a:t>Dónde se guardan realmente los archivos de </a:t>
            </a:r>
            <a:r>
              <a:rPr lang="es-ES" sz="1200" dirty="0" err="1">
                <a:ea typeface="+mn-lt"/>
                <a:cs typeface="+mn-lt"/>
              </a:rPr>
              <a:t>Teams</a:t>
            </a:r>
            <a:r>
              <a:rPr lang="es-ES" sz="1200" dirty="0">
                <a:ea typeface="+mn-lt"/>
                <a:cs typeface="+mn-lt"/>
              </a:rPr>
              <a:t> (→ SharePoint)</a:t>
            </a:r>
            <a:endParaRPr lang="es-ES" dirty="0">
              <a:ea typeface="Roboto"/>
              <a:cs typeface="Roboto"/>
            </a:endParaRPr>
          </a:p>
          <a:p>
            <a:pPr marL="171450" indent="-171450">
              <a:buFont typeface="Arial"/>
              <a:buChar char="•"/>
            </a:pPr>
            <a:r>
              <a:rPr lang="es-ES" sz="1200" dirty="0">
                <a:ea typeface="+mn-lt"/>
                <a:cs typeface="+mn-lt"/>
              </a:rPr>
              <a:t>Carpetas por canal</a:t>
            </a:r>
            <a:endParaRPr lang="es-ES">
              <a:ea typeface="+mn-lt"/>
              <a:cs typeface="+mn-lt"/>
            </a:endParaRPr>
          </a:p>
          <a:p>
            <a:pPr marL="171450" indent="-171450">
              <a:buFont typeface="Arial"/>
              <a:buChar char="•"/>
            </a:pPr>
            <a:r>
              <a:rPr lang="es-ES" sz="1200" dirty="0">
                <a:ea typeface="+mn-lt"/>
                <a:cs typeface="+mn-lt"/>
              </a:rPr>
              <a:t>Versiones automáticas</a:t>
            </a:r>
            <a:endParaRPr lang="es-ES">
              <a:ea typeface="Roboto"/>
              <a:cs typeface="Roboto"/>
            </a:endParaRPr>
          </a:p>
          <a:p>
            <a:pPr marL="171450" indent="-171450">
              <a:buFont typeface="Arial"/>
              <a:buChar char="•"/>
            </a:pPr>
            <a:r>
              <a:rPr lang="es-ES" sz="1200" dirty="0">
                <a:ea typeface="+mn-lt"/>
                <a:cs typeface="+mn-lt"/>
              </a:rPr>
              <a:t>Buenas prácticas:</a:t>
            </a:r>
            <a:endParaRPr lang="es-ES">
              <a:ea typeface="Roboto"/>
              <a:cs typeface="Roboto"/>
            </a:endParaRPr>
          </a:p>
          <a:p>
            <a:pPr marL="400050" lvl="1" indent="-171450">
              <a:buFont typeface="Arial"/>
              <a:buChar char="•"/>
            </a:pPr>
            <a:r>
              <a:rPr lang="es-ES" sz="1200" dirty="0">
                <a:ea typeface="+mn-lt"/>
                <a:cs typeface="+mn-lt"/>
              </a:rPr>
              <a:t>NO subir la versión 7 del mismo documento</a:t>
            </a:r>
            <a:endParaRPr lang="es-ES">
              <a:ea typeface="Roboto"/>
              <a:cs typeface="Roboto"/>
            </a:endParaRPr>
          </a:p>
          <a:p>
            <a:pPr marL="400050" lvl="1" indent="-171450">
              <a:buFont typeface="Arial"/>
              <a:buChar char="•"/>
            </a:pPr>
            <a:r>
              <a:rPr lang="es-ES" sz="1200" dirty="0">
                <a:ea typeface="+mn-lt"/>
                <a:cs typeface="+mn-lt"/>
              </a:rPr>
              <a:t>trabajar SIEMPRE desde el canal, no desde el escritorio</a:t>
            </a:r>
            <a:endParaRPr lang="es-ES" dirty="0">
              <a:ea typeface="Roboto"/>
              <a:cs typeface="Roboto"/>
            </a:endParaRPr>
          </a:p>
          <a:p>
            <a:pPr marL="171450" indent="-171450">
              <a:buFont typeface="Arial"/>
              <a:buChar char="•"/>
            </a:pPr>
            <a:endParaRPr lang="es-ES" sz="1200" dirty="0">
              <a:ea typeface="Roboto"/>
              <a:cs typeface="Roboto"/>
            </a:endParaRPr>
          </a:p>
          <a:p>
            <a:r>
              <a:rPr lang="es-ES" sz="1200" b="1" dirty="0">
                <a:ea typeface="+mn-lt"/>
                <a:cs typeface="+mn-lt"/>
              </a:rPr>
              <a:t>Demostración:</a:t>
            </a:r>
            <a:br>
              <a:rPr lang="es-ES" sz="1200" b="1" dirty="0">
                <a:ea typeface="+mn-lt"/>
                <a:cs typeface="+mn-lt"/>
              </a:rPr>
            </a:br>
            <a:r>
              <a:rPr lang="es-ES" sz="1200" dirty="0">
                <a:ea typeface="+mn-lt"/>
                <a:cs typeface="+mn-lt"/>
              </a:rPr>
              <a:t>Subir un archivo → editarlo en coautoría → revisar historial → recuperar versión.</a:t>
            </a:r>
            <a:endParaRPr lang="es-ES" dirty="0"/>
          </a:p>
          <a:p>
            <a:pPr>
              <a:lnSpc>
                <a:spcPct val="150000"/>
              </a:lnSpc>
            </a:pPr>
            <a:endParaRPr lang="es-ES" sz="1200" dirty="0">
              <a:ea typeface="+mn-lt"/>
              <a:cs typeface="+mn-lt"/>
            </a:endParaRPr>
          </a:p>
        </p:txBody>
      </p:sp>
    </p:spTree>
    <p:extLst>
      <p:ext uri="{BB962C8B-B14F-4D97-AF65-F5344CB8AC3E}">
        <p14:creationId xmlns:p14="http://schemas.microsoft.com/office/powerpoint/2010/main" val="3959073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34F3-BDFC-CD69-2F5E-E14B96DECE6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23E1BA-A335-5570-A6E7-87DD0361E1F7}"/>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B5F9C1C6-E66C-3500-760C-985B2224AC9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5ED05DC-D622-BB8B-4284-35E47E60EBC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Integración</a:t>
              </a:r>
              <a:r>
                <a:rPr lang="en-US" sz="1900" b="1" dirty="0">
                  <a:solidFill>
                    <a:srgbClr val="1F3B72"/>
                  </a:solidFill>
                  <a:latin typeface="+mj-lt"/>
                </a:rPr>
                <a:t> Teams → Planner → Outlook </a:t>
              </a:r>
              <a:endParaRPr lang="es-ES" dirty="0"/>
            </a:p>
          </p:txBody>
        </p:sp>
      </p:grpSp>
      <p:grpSp>
        <p:nvGrpSpPr>
          <p:cNvPr id="7" name="Group 7">
            <a:extLst>
              <a:ext uri="{FF2B5EF4-FFF2-40B4-BE49-F238E27FC236}">
                <a16:creationId xmlns:a16="http://schemas.microsoft.com/office/drawing/2014/main" id="{44D7F682-D690-C9E7-79E5-68005E9C451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BA98AF7F-08A7-4679-A8FF-C68818512AE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928BAB4-A70B-659E-661D-8A4087E9FEC6}"/>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BA999407-E4D3-5E30-53BF-E3E60D60966B}"/>
              </a:ext>
            </a:extLst>
          </p:cNvPr>
          <p:cNvSpPr txBox="1"/>
          <p:nvPr/>
        </p:nvSpPr>
        <p:spPr>
          <a:xfrm>
            <a:off x="593651" y="1240464"/>
            <a:ext cx="8133906"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Crear un </a:t>
            </a:r>
            <a:r>
              <a:rPr lang="es-ES" sz="1200" b="1" dirty="0" err="1">
                <a:ea typeface="+mn-lt"/>
                <a:cs typeface="+mn-lt"/>
              </a:rPr>
              <a:t>Planner</a:t>
            </a:r>
            <a:r>
              <a:rPr lang="es-ES" sz="1200" b="1" dirty="0">
                <a:ea typeface="+mn-lt"/>
                <a:cs typeface="+mn-lt"/>
              </a:rPr>
              <a:t> dentro de un canal </a:t>
            </a:r>
            <a:endParaRPr lang="es-ES" dirty="0"/>
          </a:p>
          <a:p>
            <a:pPr>
              <a:lnSpc>
                <a:spcPct val="150000"/>
              </a:lnSpc>
            </a:pPr>
            <a:endParaRPr lang="es-ES" sz="1200" b="1" dirty="0">
              <a:ea typeface="+mn-lt"/>
              <a:cs typeface="+mn-lt"/>
            </a:endParaRPr>
          </a:p>
          <a:p>
            <a:pPr marL="285750" indent="-285750">
              <a:buFont typeface="Arial"/>
              <a:buChar char="•"/>
            </a:pPr>
            <a:r>
              <a:rPr lang="es-ES" sz="1200" dirty="0">
                <a:ea typeface="+mn-lt"/>
                <a:cs typeface="+mn-lt"/>
              </a:rPr>
              <a:t>Plan Kanban</a:t>
            </a:r>
            <a:endParaRPr lang="es-ES" dirty="0"/>
          </a:p>
          <a:p>
            <a:pPr marL="285750" indent="-285750">
              <a:buFont typeface="Arial"/>
              <a:buChar char="•"/>
            </a:pPr>
            <a:r>
              <a:rPr lang="es-ES" sz="1200" dirty="0" err="1">
                <a:ea typeface="+mn-lt"/>
                <a:cs typeface="+mn-lt"/>
              </a:rPr>
              <a:t>Buckets</a:t>
            </a:r>
            <a:endParaRPr lang="es-ES" dirty="0" err="1"/>
          </a:p>
          <a:p>
            <a:pPr marL="285750" indent="-285750">
              <a:buFont typeface="Arial"/>
              <a:buChar char="•"/>
            </a:pPr>
            <a:r>
              <a:rPr lang="es-ES" sz="1200" dirty="0">
                <a:ea typeface="+mn-lt"/>
                <a:cs typeface="+mn-lt"/>
              </a:rPr>
              <a:t>Etiquetas y colores</a:t>
            </a:r>
            <a:endParaRPr lang="es-ES" dirty="0"/>
          </a:p>
          <a:p>
            <a:pPr marL="285750" indent="-285750">
              <a:buFont typeface="Arial"/>
              <a:buChar char="•"/>
            </a:pPr>
            <a:r>
              <a:rPr lang="es-ES" sz="1200" dirty="0">
                <a:ea typeface="+mn-lt"/>
                <a:cs typeface="+mn-lt"/>
              </a:rPr>
              <a:t>Fechas y prioridades</a:t>
            </a:r>
            <a:endParaRPr lang="es-ES" dirty="0"/>
          </a:p>
          <a:p>
            <a:pPr marL="285750" indent="-285750">
              <a:buFont typeface="Arial"/>
              <a:buChar char="•"/>
            </a:pPr>
            <a:r>
              <a:rPr lang="es-ES" sz="1200" dirty="0">
                <a:ea typeface="+mn-lt"/>
                <a:cs typeface="+mn-lt"/>
              </a:rPr>
              <a:t>Adjuntar archivos del canal</a:t>
            </a:r>
            <a:endParaRPr lang="es-ES" dirty="0">
              <a:ea typeface="+mn-lt"/>
              <a:cs typeface="+mn-lt"/>
            </a:endParaRPr>
          </a:p>
          <a:p>
            <a:pPr>
              <a:lnSpc>
                <a:spcPct val="150000"/>
              </a:lnSpc>
            </a:pPr>
            <a:endParaRPr lang="es-ES" sz="1200" b="1" dirty="0">
              <a:ea typeface="+mn-lt"/>
              <a:cs typeface="+mn-lt"/>
            </a:endParaRPr>
          </a:p>
          <a:p>
            <a:pPr marL="400050" lvl="1" indent="-171450">
              <a:buFont typeface="Arial"/>
              <a:buChar char="•"/>
            </a:pPr>
            <a:endParaRPr lang="es-ES" sz="1200" dirty="0">
              <a:ea typeface="Roboto"/>
              <a:cs typeface="Roboto"/>
            </a:endParaRPr>
          </a:p>
          <a:p>
            <a:r>
              <a:rPr lang="es-ES" sz="1200" b="1" dirty="0">
                <a:ea typeface="+mn-lt"/>
                <a:cs typeface="+mn-lt"/>
              </a:rPr>
              <a:t>Actividad:</a:t>
            </a:r>
            <a:br>
              <a:rPr lang="es-ES" sz="1200" b="1" dirty="0">
                <a:ea typeface="+mn-lt"/>
                <a:cs typeface="+mn-lt"/>
              </a:rPr>
            </a:br>
            <a:r>
              <a:rPr lang="es-ES" sz="1200" dirty="0">
                <a:ea typeface="+mn-lt"/>
                <a:cs typeface="+mn-lt"/>
              </a:rPr>
              <a:t>Crear un plan con 3 </a:t>
            </a:r>
            <a:r>
              <a:rPr lang="es-ES" sz="1200" dirty="0" err="1">
                <a:ea typeface="+mn-lt"/>
                <a:cs typeface="+mn-lt"/>
              </a:rPr>
              <a:t>buckets</a:t>
            </a:r>
            <a:r>
              <a:rPr lang="es-ES" sz="1200" dirty="0">
                <a:ea typeface="+mn-lt"/>
                <a:cs typeface="+mn-lt"/>
              </a:rPr>
              <a:t>: “Pendiente”, “En Proceso”, “Completado”.</a:t>
            </a:r>
            <a:endParaRPr lang="es-ES" sz="1200" dirty="0">
              <a:ea typeface="Roboto"/>
              <a:cs typeface="Roboto"/>
            </a:endParaRPr>
          </a:p>
          <a:p>
            <a:pPr>
              <a:lnSpc>
                <a:spcPct val="150000"/>
              </a:lnSpc>
            </a:pPr>
            <a:endParaRPr lang="es-ES" sz="1200" dirty="0">
              <a:ea typeface="+mn-lt"/>
              <a:cs typeface="+mn-lt"/>
            </a:endParaRPr>
          </a:p>
        </p:txBody>
      </p:sp>
      <p:pic>
        <p:nvPicPr>
          <p:cNvPr id="5" name="Imagen 4" descr="File:Microsoft Planner (2024–present).svg - Wikimedia Commons">
            <a:extLst>
              <a:ext uri="{FF2B5EF4-FFF2-40B4-BE49-F238E27FC236}">
                <a16:creationId xmlns:a16="http://schemas.microsoft.com/office/drawing/2014/main" id="{A2A7F0AA-87BB-97C8-02F0-853AD8144386}"/>
              </a:ext>
            </a:extLst>
          </p:cNvPr>
          <p:cNvPicPr>
            <a:picLocks noChangeAspect="1"/>
          </p:cNvPicPr>
          <p:nvPr/>
        </p:nvPicPr>
        <p:blipFill>
          <a:blip r:embed="rId3"/>
          <a:stretch>
            <a:fillRect/>
          </a:stretch>
        </p:blipFill>
        <p:spPr>
          <a:xfrm>
            <a:off x="6310916" y="1431463"/>
            <a:ext cx="663736" cy="663736"/>
          </a:xfrm>
          <a:prstGeom prst="rect">
            <a:avLst/>
          </a:prstGeom>
        </p:spPr>
      </p:pic>
    </p:spTree>
    <p:extLst>
      <p:ext uri="{BB962C8B-B14F-4D97-AF65-F5344CB8AC3E}">
        <p14:creationId xmlns:p14="http://schemas.microsoft.com/office/powerpoint/2010/main" val="215293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D3852-4521-A6BB-11F4-E5B386DCF1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3F72F3D-7A85-5261-3331-F85A528F7FDA}"/>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1B213DAC-6E54-96BB-FFC8-DBF43EFC286C}"/>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F45FE7D-57B3-E888-95E8-3AF3FED8659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Integración</a:t>
              </a:r>
              <a:r>
                <a:rPr lang="en-US" sz="1900" b="1" dirty="0">
                  <a:solidFill>
                    <a:srgbClr val="1F3B72"/>
                  </a:solidFill>
                  <a:latin typeface="+mj-lt"/>
                </a:rPr>
                <a:t> Teams → Planner → Outlook </a:t>
              </a:r>
              <a:endParaRPr lang="es-ES" dirty="0"/>
            </a:p>
          </p:txBody>
        </p:sp>
      </p:grpSp>
      <p:grpSp>
        <p:nvGrpSpPr>
          <p:cNvPr id="7" name="Group 7">
            <a:extLst>
              <a:ext uri="{FF2B5EF4-FFF2-40B4-BE49-F238E27FC236}">
                <a16:creationId xmlns:a16="http://schemas.microsoft.com/office/drawing/2014/main" id="{74F1079D-C627-F2F5-234C-3A21ED8153E2}"/>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E537FD3-27EA-C722-5BDC-472D8232697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E184DF9-A3BF-5AC6-6C80-F0786437A33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7B3E28E2-4EC9-853D-659C-686BE8AD5BC7}"/>
              </a:ext>
            </a:extLst>
          </p:cNvPr>
          <p:cNvSpPr txBox="1"/>
          <p:nvPr/>
        </p:nvSpPr>
        <p:spPr>
          <a:xfrm>
            <a:off x="593651" y="1240464"/>
            <a:ext cx="8133906"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Asignación de tareas y seguimiento </a:t>
            </a:r>
            <a:endParaRPr lang="es-ES" dirty="0"/>
          </a:p>
          <a:p>
            <a:pPr>
              <a:lnSpc>
                <a:spcPct val="150000"/>
              </a:lnSpc>
            </a:pPr>
            <a:endParaRPr lang="es-ES" sz="1200" b="1" dirty="0">
              <a:ea typeface="+mn-lt"/>
              <a:cs typeface="+mn-lt"/>
            </a:endParaRPr>
          </a:p>
          <a:p>
            <a:pPr marL="285750" indent="-285750">
              <a:buFont typeface="Arial"/>
              <a:buChar char="•"/>
            </a:pPr>
            <a:r>
              <a:rPr lang="es-ES" sz="1200" dirty="0">
                <a:ea typeface="+mn-lt"/>
                <a:cs typeface="+mn-lt"/>
              </a:rPr>
              <a:t>Asignar a miembros del equipo</a:t>
            </a:r>
            <a:endParaRPr lang="es-ES" dirty="0"/>
          </a:p>
          <a:p>
            <a:pPr marL="285750" indent="-285750">
              <a:buFont typeface="Arial"/>
              <a:buChar char="•"/>
            </a:pPr>
            <a:r>
              <a:rPr lang="es-ES" sz="1200" dirty="0">
                <a:ea typeface="+mn-lt"/>
                <a:cs typeface="+mn-lt"/>
              </a:rPr>
              <a:t>Automatizar recordatorios</a:t>
            </a:r>
            <a:endParaRPr lang="es-ES" dirty="0"/>
          </a:p>
          <a:p>
            <a:pPr marL="285750" indent="-285750">
              <a:buFont typeface="Arial"/>
              <a:buChar char="•"/>
            </a:pPr>
            <a:r>
              <a:rPr lang="es-ES" sz="1200" dirty="0">
                <a:ea typeface="+mn-lt"/>
                <a:cs typeface="+mn-lt"/>
              </a:rPr>
              <a:t>Ver tablero / lista / cronograma</a:t>
            </a:r>
            <a:endParaRPr lang="es-ES" dirty="0"/>
          </a:p>
          <a:p>
            <a:pPr>
              <a:lnSpc>
                <a:spcPct val="150000"/>
              </a:lnSpc>
            </a:pPr>
            <a:endParaRPr lang="es-ES" sz="1200" b="1" dirty="0">
              <a:ea typeface="Roboto"/>
              <a:cs typeface="Roboto"/>
            </a:endParaRPr>
          </a:p>
          <a:p>
            <a:endParaRPr lang="es-ES" sz="1200" dirty="0">
              <a:ea typeface="+mn-lt"/>
              <a:cs typeface="+mn-lt"/>
            </a:endParaRPr>
          </a:p>
          <a:p>
            <a:endParaRPr lang="es-ES" sz="1200" dirty="0">
              <a:ea typeface="+mn-lt"/>
              <a:cs typeface="+mn-lt"/>
            </a:endParaRPr>
          </a:p>
          <a:p>
            <a:pPr>
              <a:lnSpc>
                <a:spcPct val="150000"/>
              </a:lnSpc>
            </a:pPr>
            <a:endParaRPr lang="es-ES" sz="1200" dirty="0">
              <a:ea typeface="Roboto"/>
              <a:cs typeface="Roboto"/>
            </a:endParaRPr>
          </a:p>
        </p:txBody>
      </p:sp>
      <p:pic>
        <p:nvPicPr>
          <p:cNvPr id="5" name="Imagen 4" descr="Microsoft Planner: guía básica e integraciones principales">
            <a:extLst>
              <a:ext uri="{FF2B5EF4-FFF2-40B4-BE49-F238E27FC236}">
                <a16:creationId xmlns:a16="http://schemas.microsoft.com/office/drawing/2014/main" id="{96B18409-2BA8-11F0-9F6B-9CDE4A6AF055}"/>
              </a:ext>
            </a:extLst>
          </p:cNvPr>
          <p:cNvPicPr>
            <a:picLocks noChangeAspect="1"/>
          </p:cNvPicPr>
          <p:nvPr/>
        </p:nvPicPr>
        <p:blipFill>
          <a:blip r:embed="rId3"/>
          <a:stretch>
            <a:fillRect/>
          </a:stretch>
        </p:blipFill>
        <p:spPr>
          <a:xfrm>
            <a:off x="4075556" y="1185501"/>
            <a:ext cx="4139757" cy="3101653"/>
          </a:xfrm>
          <a:prstGeom prst="rect">
            <a:avLst/>
          </a:prstGeom>
        </p:spPr>
      </p:pic>
    </p:spTree>
    <p:extLst>
      <p:ext uri="{BB962C8B-B14F-4D97-AF65-F5344CB8AC3E}">
        <p14:creationId xmlns:p14="http://schemas.microsoft.com/office/powerpoint/2010/main" val="3965538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02895-1EFD-5079-72C5-72BBB564DBC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7E3D404-7805-7774-49EA-94636DC2860E}"/>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EEC18C3-E197-D872-A480-E56A31D351B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B051B1AE-2820-3A41-DD18-65FE99B5220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Integración</a:t>
              </a:r>
              <a:r>
                <a:rPr lang="en-US" sz="1900" b="1" dirty="0">
                  <a:solidFill>
                    <a:srgbClr val="1F3B72"/>
                  </a:solidFill>
                  <a:latin typeface="+mj-lt"/>
                </a:rPr>
                <a:t> Teams → Planner → Outlook </a:t>
              </a:r>
              <a:endParaRPr lang="es-ES" dirty="0"/>
            </a:p>
          </p:txBody>
        </p:sp>
      </p:grpSp>
      <p:grpSp>
        <p:nvGrpSpPr>
          <p:cNvPr id="7" name="Group 7">
            <a:extLst>
              <a:ext uri="{FF2B5EF4-FFF2-40B4-BE49-F238E27FC236}">
                <a16:creationId xmlns:a16="http://schemas.microsoft.com/office/drawing/2014/main" id="{A8C4E384-E695-3D25-ECE7-3DB887336FAA}"/>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B491AFDC-A4B2-01A0-DF4C-CC2335438F6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BD97F2F-8EE5-163D-1631-F2499A9F5504}"/>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AE909070-9DCF-29F0-5B38-7E6469A6B86B}"/>
              </a:ext>
            </a:extLst>
          </p:cNvPr>
          <p:cNvSpPr txBox="1"/>
          <p:nvPr/>
        </p:nvSpPr>
        <p:spPr>
          <a:xfrm>
            <a:off x="593651" y="1240464"/>
            <a:ext cx="813390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Convertir un mensaje o correo en tarea</a:t>
            </a:r>
            <a:endParaRPr lang="es-ES" dirty="0"/>
          </a:p>
          <a:p>
            <a:pPr>
              <a:lnSpc>
                <a:spcPct val="150000"/>
              </a:lnSpc>
            </a:pPr>
            <a:endParaRPr lang="es-ES" sz="1200" b="1" dirty="0">
              <a:ea typeface="+mn-lt"/>
              <a:cs typeface="+mn-lt"/>
            </a:endParaRPr>
          </a:p>
          <a:p>
            <a:pPr marL="171450" indent="-171450">
              <a:buFont typeface="Arial"/>
              <a:buChar char="•"/>
            </a:pPr>
            <a:r>
              <a:rPr lang="es-ES" sz="1200" dirty="0">
                <a:ea typeface="+mn-lt"/>
                <a:cs typeface="+mn-lt"/>
              </a:rPr>
              <a:t>Desde Outlook: “Crear tarea en </a:t>
            </a:r>
            <a:r>
              <a:rPr lang="es-ES" sz="1200" dirty="0" err="1">
                <a:ea typeface="+mn-lt"/>
                <a:cs typeface="+mn-lt"/>
              </a:rPr>
              <a:t>Planner</a:t>
            </a:r>
            <a:r>
              <a:rPr lang="es-ES" sz="1200" dirty="0">
                <a:ea typeface="+mn-lt"/>
                <a:cs typeface="+mn-lt"/>
              </a:rPr>
              <a:t>”</a:t>
            </a:r>
            <a:endParaRPr lang="es-ES" dirty="0">
              <a:ea typeface="+mn-lt"/>
              <a:cs typeface="+mn-lt"/>
            </a:endParaRPr>
          </a:p>
          <a:p>
            <a:pPr marL="171450" indent="-171450">
              <a:buFont typeface="Arial"/>
              <a:buChar char="•"/>
            </a:pPr>
            <a:r>
              <a:rPr lang="es-ES" sz="1200" dirty="0">
                <a:ea typeface="+mn-lt"/>
                <a:cs typeface="+mn-lt"/>
              </a:rPr>
              <a:t>Desde </a:t>
            </a:r>
            <a:r>
              <a:rPr lang="es-ES" sz="1200" dirty="0" err="1">
                <a:ea typeface="+mn-lt"/>
                <a:cs typeface="+mn-lt"/>
              </a:rPr>
              <a:t>Teams</a:t>
            </a:r>
            <a:r>
              <a:rPr lang="es-ES" sz="1200" dirty="0">
                <a:ea typeface="+mn-lt"/>
                <a:cs typeface="+mn-lt"/>
              </a:rPr>
              <a:t>: “Convertir en tarea”</a:t>
            </a:r>
            <a:endParaRPr lang="es-ES" dirty="0">
              <a:ea typeface="Roboto"/>
              <a:cs typeface="Roboto"/>
            </a:endParaRPr>
          </a:p>
          <a:p>
            <a:pPr marL="171450" indent="-171450">
              <a:buFont typeface="Arial"/>
              <a:buChar char="•"/>
            </a:pPr>
            <a:r>
              <a:rPr lang="es-ES" sz="1200" dirty="0">
                <a:ea typeface="+mn-lt"/>
                <a:cs typeface="+mn-lt"/>
              </a:rPr>
              <a:t>Qué información se arrastra automáticamente</a:t>
            </a:r>
            <a:endParaRPr lang="es-ES" dirty="0">
              <a:ea typeface="Roboto"/>
              <a:cs typeface="Roboto"/>
            </a:endParaRPr>
          </a:p>
          <a:p>
            <a:pPr marL="285750" indent="-285750">
              <a:buFont typeface="Arial"/>
              <a:buChar char="•"/>
            </a:pPr>
            <a:endParaRPr lang="es-ES" sz="1200" dirty="0">
              <a:ea typeface="Roboto"/>
              <a:cs typeface="Roboto"/>
            </a:endParaRPr>
          </a:p>
          <a:p>
            <a:pPr>
              <a:lnSpc>
                <a:spcPct val="150000"/>
              </a:lnSpc>
            </a:pPr>
            <a:r>
              <a:rPr lang="es-ES" sz="1200" b="1" dirty="0">
                <a:ea typeface="+mn-lt"/>
                <a:cs typeface="+mn-lt"/>
              </a:rPr>
              <a:t>Ejercicio:</a:t>
            </a:r>
            <a:endParaRPr lang="es-ES" dirty="0">
              <a:ea typeface="+mn-lt"/>
              <a:cs typeface="+mn-lt"/>
            </a:endParaRPr>
          </a:p>
          <a:p>
            <a:pPr>
              <a:lnSpc>
                <a:spcPct val="150000"/>
              </a:lnSpc>
            </a:pPr>
            <a:r>
              <a:rPr lang="es-ES" sz="1200" dirty="0">
                <a:ea typeface="+mn-lt"/>
                <a:cs typeface="+mn-lt"/>
              </a:rPr>
              <a:t>Cada estudiante toma un mensaje en un canal y lo convierte a tarea.</a:t>
            </a:r>
            <a:endParaRPr lang="es-ES" dirty="0">
              <a:ea typeface="Roboto"/>
              <a:cs typeface="Roboto"/>
            </a:endParaRPr>
          </a:p>
          <a:p>
            <a:endParaRPr lang="es-ES" sz="1200" dirty="0">
              <a:ea typeface="+mn-lt"/>
              <a:cs typeface="+mn-lt"/>
            </a:endParaRPr>
          </a:p>
          <a:p>
            <a:endParaRPr lang="es-ES" sz="1200" dirty="0">
              <a:ea typeface="+mn-lt"/>
              <a:cs typeface="+mn-lt"/>
            </a:endParaRPr>
          </a:p>
          <a:p>
            <a:pPr>
              <a:lnSpc>
                <a:spcPct val="150000"/>
              </a:lnSpc>
            </a:pPr>
            <a:endParaRPr lang="es-ES" sz="1200" dirty="0">
              <a:ea typeface="Roboto"/>
              <a:cs typeface="Roboto"/>
            </a:endParaRPr>
          </a:p>
        </p:txBody>
      </p:sp>
    </p:spTree>
    <p:extLst>
      <p:ext uri="{BB962C8B-B14F-4D97-AF65-F5344CB8AC3E}">
        <p14:creationId xmlns:p14="http://schemas.microsoft.com/office/powerpoint/2010/main" val="3533415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0FF62-FF24-8514-1F13-01912A3AB05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4743F10-6CA8-2E4E-7B72-C68FB83ECBC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4F5CCA00-5766-0194-CFAD-9FBD82D7DA9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099F24CD-317B-538A-7806-1088A2997DE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Integración</a:t>
              </a:r>
              <a:r>
                <a:rPr lang="en-US" sz="1900" b="1" dirty="0">
                  <a:solidFill>
                    <a:srgbClr val="1F3B72"/>
                  </a:solidFill>
                  <a:latin typeface="+mj-lt"/>
                </a:rPr>
                <a:t> Teams → Planner → Outlook </a:t>
              </a:r>
              <a:endParaRPr lang="es-ES" dirty="0"/>
            </a:p>
          </p:txBody>
        </p:sp>
      </p:grpSp>
      <p:grpSp>
        <p:nvGrpSpPr>
          <p:cNvPr id="7" name="Group 7">
            <a:extLst>
              <a:ext uri="{FF2B5EF4-FFF2-40B4-BE49-F238E27FC236}">
                <a16:creationId xmlns:a16="http://schemas.microsoft.com/office/drawing/2014/main" id="{1DDF3A45-19DC-D89D-BAA7-CE30C178D9F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4F62987E-A004-E74D-4B96-97A6C71B4EC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CE239792-42DB-DB6D-AC1A-2D7307A9B1FD}"/>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0749DFF8-9A0D-DEA3-65EE-3DB053C2BF4D}"/>
              </a:ext>
            </a:extLst>
          </p:cNvPr>
          <p:cNvSpPr txBox="1"/>
          <p:nvPr/>
        </p:nvSpPr>
        <p:spPr>
          <a:xfrm>
            <a:off x="593651" y="1240464"/>
            <a:ext cx="8133906"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Vista de tareas personales en </a:t>
            </a:r>
            <a:r>
              <a:rPr lang="es-ES" sz="1200" b="1" dirty="0" err="1">
                <a:ea typeface="+mn-lt"/>
                <a:cs typeface="+mn-lt"/>
              </a:rPr>
              <a:t>To</a:t>
            </a:r>
            <a:r>
              <a:rPr lang="es-ES" sz="1200" b="1" dirty="0">
                <a:ea typeface="+mn-lt"/>
                <a:cs typeface="+mn-lt"/>
              </a:rPr>
              <a:t> Do </a:t>
            </a:r>
            <a:endParaRPr lang="es-ES" dirty="0"/>
          </a:p>
          <a:p>
            <a:pPr>
              <a:lnSpc>
                <a:spcPct val="150000"/>
              </a:lnSpc>
            </a:pPr>
            <a:endParaRPr lang="es-ES" sz="1200" b="1" dirty="0">
              <a:ea typeface="+mn-lt"/>
              <a:cs typeface="+mn-lt"/>
            </a:endParaRPr>
          </a:p>
          <a:p>
            <a:pPr marL="171450" indent="-171450">
              <a:buFont typeface="Arial"/>
              <a:buChar char="•"/>
            </a:pPr>
            <a:r>
              <a:rPr lang="es-ES" sz="1200" dirty="0">
                <a:ea typeface="+mn-lt"/>
                <a:cs typeface="+mn-lt"/>
              </a:rPr>
              <a:t>Cómo </a:t>
            </a:r>
            <a:r>
              <a:rPr lang="es-ES" sz="1200" dirty="0" err="1">
                <a:ea typeface="+mn-lt"/>
                <a:cs typeface="+mn-lt"/>
              </a:rPr>
              <a:t>Planner</a:t>
            </a:r>
            <a:r>
              <a:rPr lang="es-ES" sz="1200" dirty="0">
                <a:ea typeface="+mn-lt"/>
                <a:cs typeface="+mn-lt"/>
              </a:rPr>
              <a:t> y Outlook envían tareas a </a:t>
            </a:r>
            <a:r>
              <a:rPr lang="es-ES" sz="1200" dirty="0" err="1">
                <a:ea typeface="+mn-lt"/>
                <a:cs typeface="+mn-lt"/>
              </a:rPr>
              <a:t>To</a:t>
            </a:r>
            <a:r>
              <a:rPr lang="es-ES" sz="1200" dirty="0">
                <a:ea typeface="+mn-lt"/>
                <a:cs typeface="+mn-lt"/>
              </a:rPr>
              <a:t> Do</a:t>
            </a:r>
            <a:endParaRPr lang="es-ES" dirty="0">
              <a:ea typeface="+mn-lt"/>
              <a:cs typeface="+mn-lt"/>
            </a:endParaRPr>
          </a:p>
          <a:p>
            <a:pPr marL="171450" indent="-171450">
              <a:buFont typeface="Arial"/>
              <a:buChar char="•"/>
            </a:pPr>
            <a:r>
              <a:rPr lang="es-ES" sz="1200" dirty="0">
                <a:ea typeface="+mn-lt"/>
                <a:cs typeface="+mn-lt"/>
              </a:rPr>
              <a:t>Vista “Mi día”</a:t>
            </a:r>
            <a:endParaRPr lang="es-ES" dirty="0"/>
          </a:p>
          <a:p>
            <a:pPr marL="171450" indent="-171450">
              <a:buFont typeface="Arial"/>
              <a:buChar char="•"/>
            </a:pPr>
            <a:r>
              <a:rPr lang="es-ES" sz="1200" dirty="0">
                <a:ea typeface="+mn-lt"/>
                <a:cs typeface="+mn-lt"/>
              </a:rPr>
              <a:t>Integración móvil</a:t>
            </a:r>
            <a:endParaRPr lang="es-ES" dirty="0"/>
          </a:p>
          <a:p>
            <a:pPr marL="171450" indent="-1714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pPr>
              <a:lnSpc>
                <a:spcPct val="150000"/>
              </a:lnSpc>
            </a:pPr>
            <a:endParaRPr lang="es-ES" sz="1200" dirty="0">
              <a:ea typeface="+mn-lt"/>
              <a:cs typeface="+mn-lt"/>
            </a:endParaRPr>
          </a:p>
          <a:p>
            <a:pPr>
              <a:lnSpc>
                <a:spcPct val="150000"/>
              </a:lnSpc>
            </a:pPr>
            <a:endParaRPr lang="es-ES" sz="1200" dirty="0">
              <a:ea typeface="Roboto"/>
              <a:cs typeface="Roboto"/>
            </a:endParaRPr>
          </a:p>
        </p:txBody>
      </p:sp>
      <p:pic>
        <p:nvPicPr>
          <p:cNvPr id="5" name="Imagen 4" descr="Microsoft To Do - Wikipedia, la enciclopedia libre">
            <a:extLst>
              <a:ext uri="{FF2B5EF4-FFF2-40B4-BE49-F238E27FC236}">
                <a16:creationId xmlns:a16="http://schemas.microsoft.com/office/drawing/2014/main" id="{EF5A5479-D48B-C6D4-C7B6-22DAF6292248}"/>
              </a:ext>
            </a:extLst>
          </p:cNvPr>
          <p:cNvPicPr>
            <a:picLocks noChangeAspect="1"/>
          </p:cNvPicPr>
          <p:nvPr/>
        </p:nvPicPr>
        <p:blipFill>
          <a:blip r:embed="rId3"/>
          <a:stretch>
            <a:fillRect/>
          </a:stretch>
        </p:blipFill>
        <p:spPr>
          <a:xfrm>
            <a:off x="5324898" y="1402406"/>
            <a:ext cx="957444" cy="783341"/>
          </a:xfrm>
          <a:prstGeom prst="rect">
            <a:avLst/>
          </a:prstGeom>
        </p:spPr>
      </p:pic>
      <p:pic>
        <p:nvPicPr>
          <p:cNvPr id="9" name="Imagen 8" descr="Aplicación de listas de tareas pendientes y administración de tareas |  Microsoft To Do">
            <a:extLst>
              <a:ext uri="{FF2B5EF4-FFF2-40B4-BE49-F238E27FC236}">
                <a16:creationId xmlns:a16="http://schemas.microsoft.com/office/drawing/2014/main" id="{FBA47144-5C2C-3073-2B24-3BE31968C73D}"/>
              </a:ext>
            </a:extLst>
          </p:cNvPr>
          <p:cNvPicPr>
            <a:picLocks noChangeAspect="1"/>
          </p:cNvPicPr>
          <p:nvPr/>
        </p:nvPicPr>
        <p:blipFill>
          <a:blip r:embed="rId4"/>
          <a:stretch>
            <a:fillRect/>
          </a:stretch>
        </p:blipFill>
        <p:spPr>
          <a:xfrm>
            <a:off x="3036425" y="2559874"/>
            <a:ext cx="2362200" cy="1933575"/>
          </a:xfrm>
          <a:prstGeom prst="rect">
            <a:avLst/>
          </a:prstGeom>
        </p:spPr>
      </p:pic>
    </p:spTree>
    <p:extLst>
      <p:ext uri="{BB962C8B-B14F-4D97-AF65-F5344CB8AC3E}">
        <p14:creationId xmlns:p14="http://schemas.microsoft.com/office/powerpoint/2010/main" val="1362936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145E2-7BDB-97BC-13C9-EA48AFAF376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9A69E-26A0-ED51-E07C-2EC0F4B6670A}"/>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8C48F31-51E0-7E02-8662-22246AD358F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AD3A1BA-283E-434E-9142-5110F8368DFF}"/>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Crear </a:t>
              </a:r>
              <a:r>
                <a:rPr lang="en-US" sz="1900" b="1" dirty="0" err="1">
                  <a:solidFill>
                    <a:srgbClr val="1F3B72"/>
                  </a:solidFill>
                  <a:latin typeface="+mj-lt"/>
                </a:rPr>
                <a:t>flujos</a:t>
              </a:r>
              <a:r>
                <a:rPr lang="en-US" sz="1900" b="1" dirty="0">
                  <a:solidFill>
                    <a:srgbClr val="1F3B72"/>
                  </a:solidFill>
                  <a:latin typeface="+mj-lt"/>
                </a:rPr>
                <a:t> simples con Power Automate </a:t>
              </a:r>
              <a:endParaRPr lang="es-ES" dirty="0">
                <a:ea typeface="Roboto"/>
                <a:cs typeface="Roboto"/>
              </a:endParaRPr>
            </a:p>
          </p:txBody>
        </p:sp>
      </p:grpSp>
      <p:grpSp>
        <p:nvGrpSpPr>
          <p:cNvPr id="7" name="Group 7">
            <a:extLst>
              <a:ext uri="{FF2B5EF4-FFF2-40B4-BE49-F238E27FC236}">
                <a16:creationId xmlns:a16="http://schemas.microsoft.com/office/drawing/2014/main" id="{63B1FCF2-2549-1D39-F031-3C628B6CC54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C3996DF-7E88-9BE1-A213-508DBBD0F51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06E1976-DE5F-0ED9-21A3-989DA3A48B8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27A6EC80-ABF5-86BA-A3A3-4A9C44C51845}"/>
              </a:ext>
            </a:extLst>
          </p:cNvPr>
          <p:cNvSpPr txBox="1"/>
          <p:nvPr/>
        </p:nvSpPr>
        <p:spPr>
          <a:xfrm>
            <a:off x="593651" y="1240464"/>
            <a:ext cx="8133906" cy="17235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dirty="0">
                <a:ea typeface="+mn-lt"/>
                <a:cs typeface="+mn-lt"/>
              </a:rPr>
              <a:t>Ejemplo práctico:</a:t>
            </a:r>
            <a:endParaRPr lang="es-ES" dirty="0">
              <a:ea typeface="+mn-lt"/>
              <a:cs typeface="+mn-lt"/>
            </a:endParaRPr>
          </a:p>
          <a:p>
            <a:pPr marL="171450" indent="-171450">
              <a:buFont typeface="Arial"/>
              <a:buChar char="•"/>
            </a:pPr>
            <a:r>
              <a:rPr lang="es-ES" sz="1200" dirty="0">
                <a:ea typeface="+mn-lt"/>
                <a:cs typeface="+mn-lt"/>
              </a:rPr>
              <a:t>“Cuando se cree una tarea en </a:t>
            </a:r>
            <a:r>
              <a:rPr lang="es-ES" sz="1200" dirty="0" err="1">
                <a:ea typeface="+mn-lt"/>
                <a:cs typeface="+mn-lt"/>
              </a:rPr>
              <a:t>Planner</a:t>
            </a:r>
            <a:r>
              <a:rPr lang="es-ES" sz="1200" dirty="0">
                <a:ea typeface="+mn-lt"/>
                <a:cs typeface="+mn-lt"/>
              </a:rPr>
              <a:t> → enviar un correo automático al responsable”.</a:t>
            </a:r>
            <a:endParaRPr lang="es-ES" dirty="0">
              <a:ea typeface="Roboto"/>
              <a:cs typeface="Roboto"/>
            </a:endParaRPr>
          </a:p>
          <a:p>
            <a:pPr marL="171450" indent="-171450">
              <a:buFont typeface="Arial"/>
              <a:buChar char="•"/>
            </a:pPr>
            <a:r>
              <a:rPr lang="es-ES" sz="1200" dirty="0">
                <a:ea typeface="+mn-lt"/>
                <a:cs typeface="+mn-lt"/>
              </a:rPr>
              <a:t>Demostración paso a paso.</a:t>
            </a:r>
            <a:endParaRPr lang="es-ES" dirty="0">
              <a:ea typeface="Roboto"/>
              <a:cs typeface="Roboto"/>
            </a:endParaRPr>
          </a:p>
          <a:p>
            <a:pPr marL="171450" indent="-171450">
              <a:buFont typeface="Arial"/>
              <a:buChar char="•"/>
            </a:pPr>
            <a:endParaRPr lang="es-ES" sz="1200" dirty="0">
              <a:ea typeface="Roboto"/>
              <a:cs typeface="Roboto"/>
            </a:endParaRPr>
          </a:p>
          <a:p>
            <a:pPr marL="171450" indent="-1714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pPr>
              <a:lnSpc>
                <a:spcPct val="150000"/>
              </a:lnSpc>
            </a:pPr>
            <a:endParaRPr lang="es-ES" sz="1200" dirty="0">
              <a:ea typeface="+mn-lt"/>
              <a:cs typeface="+mn-lt"/>
            </a:endParaRPr>
          </a:p>
          <a:p>
            <a:pPr>
              <a:lnSpc>
                <a:spcPct val="150000"/>
              </a:lnSpc>
            </a:pPr>
            <a:endParaRPr lang="es-ES" sz="1200" dirty="0">
              <a:ea typeface="Roboto"/>
              <a:cs typeface="Roboto"/>
            </a:endParaRPr>
          </a:p>
        </p:txBody>
      </p:sp>
    </p:spTree>
    <p:extLst>
      <p:ext uri="{BB962C8B-B14F-4D97-AF65-F5344CB8AC3E}">
        <p14:creationId xmlns:p14="http://schemas.microsoft.com/office/powerpoint/2010/main" val="1872276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D3E82-4455-A4D7-513E-1F01AB68679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3C3F620-FE9B-DD90-D667-B190B00915E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2472746-527B-72BB-CC30-D92079BCB052}"/>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DBD8E75E-B8B4-51A3-F6C2-D5B59299A2B9}"/>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Cierre</a:t>
              </a:r>
              <a:endParaRPr lang="es-ES" dirty="0"/>
            </a:p>
          </p:txBody>
        </p:sp>
      </p:grpSp>
      <p:grpSp>
        <p:nvGrpSpPr>
          <p:cNvPr id="7" name="Group 7">
            <a:extLst>
              <a:ext uri="{FF2B5EF4-FFF2-40B4-BE49-F238E27FC236}">
                <a16:creationId xmlns:a16="http://schemas.microsoft.com/office/drawing/2014/main" id="{A2279EA5-A94E-2D2F-5112-B051319397FE}"/>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E3415DF9-B5F6-5AB4-A667-ABFE29EA20A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9305303E-D808-DC79-0A0E-FF47FD976EA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E2441114-D2C5-BF71-98D3-BD56DDBB1825}"/>
              </a:ext>
            </a:extLst>
          </p:cNvPr>
          <p:cNvSpPr txBox="1"/>
          <p:nvPr/>
        </p:nvSpPr>
        <p:spPr>
          <a:xfrm>
            <a:off x="593651" y="1240464"/>
            <a:ext cx="813390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Desafío final: “Simulación de un proyecto real”</a:t>
            </a:r>
            <a:endParaRPr lang="es-ES" dirty="0"/>
          </a:p>
          <a:p>
            <a:endParaRPr lang="es-ES" sz="1200" b="1" dirty="0">
              <a:ea typeface="+mn-lt"/>
              <a:cs typeface="+mn-lt"/>
            </a:endParaRPr>
          </a:p>
          <a:p>
            <a:r>
              <a:rPr lang="es-ES" sz="1200" dirty="0">
                <a:ea typeface="+mn-lt"/>
                <a:cs typeface="+mn-lt"/>
              </a:rPr>
              <a:t>Los alumnos deben:</a:t>
            </a:r>
            <a:endParaRPr lang="es-ES" dirty="0">
              <a:ea typeface="+mn-lt"/>
              <a:cs typeface="+mn-lt"/>
            </a:endParaRPr>
          </a:p>
          <a:p>
            <a:pPr marL="285750" indent="-285750">
              <a:buFont typeface="Arial"/>
              <a:buChar char="•"/>
            </a:pPr>
            <a:r>
              <a:rPr lang="es-ES" sz="1200" dirty="0">
                <a:ea typeface="+mn-lt"/>
                <a:cs typeface="+mn-lt"/>
              </a:rPr>
              <a:t>Crear un equipo llamado </a:t>
            </a:r>
            <a:r>
              <a:rPr lang="es-ES" sz="1200" b="1" dirty="0">
                <a:ea typeface="+mn-lt"/>
                <a:cs typeface="+mn-lt"/>
              </a:rPr>
              <a:t>“Proyecto X”</a:t>
            </a:r>
            <a:endParaRPr lang="es-ES" dirty="0"/>
          </a:p>
          <a:p>
            <a:pPr marL="285750" indent="-285750">
              <a:buFont typeface="Arial"/>
              <a:buChar char="•"/>
            </a:pPr>
            <a:r>
              <a:rPr lang="es-ES" sz="1200" dirty="0">
                <a:ea typeface="+mn-lt"/>
                <a:cs typeface="+mn-lt"/>
              </a:rPr>
              <a:t>Crear 4 canales temáticos</a:t>
            </a:r>
            <a:endParaRPr lang="es-ES" dirty="0"/>
          </a:p>
          <a:p>
            <a:pPr marL="285750" indent="-285750">
              <a:buFont typeface="Arial"/>
              <a:buChar char="•"/>
            </a:pPr>
            <a:r>
              <a:rPr lang="es-ES" sz="1200" dirty="0">
                <a:ea typeface="+mn-lt"/>
                <a:cs typeface="+mn-lt"/>
              </a:rPr>
              <a:t>Agregar un </a:t>
            </a:r>
            <a:r>
              <a:rPr lang="es-ES" sz="1200" dirty="0" err="1">
                <a:ea typeface="+mn-lt"/>
                <a:cs typeface="+mn-lt"/>
              </a:rPr>
              <a:t>Planner</a:t>
            </a:r>
            <a:r>
              <a:rPr lang="es-ES" sz="1200" dirty="0">
                <a:ea typeface="+mn-lt"/>
                <a:cs typeface="+mn-lt"/>
              </a:rPr>
              <a:t> al canal “Planificación”</a:t>
            </a:r>
            <a:endParaRPr lang="es-ES"/>
          </a:p>
          <a:p>
            <a:pPr marL="285750" indent="-285750">
              <a:buFont typeface="Arial"/>
              <a:buChar char="•"/>
            </a:pPr>
            <a:r>
              <a:rPr lang="es-ES" sz="1200" dirty="0">
                <a:ea typeface="+mn-lt"/>
                <a:cs typeface="+mn-lt"/>
              </a:rPr>
              <a:t>Programar una reunión vinculada al canal “General”</a:t>
            </a:r>
            <a:endParaRPr lang="es-ES"/>
          </a:p>
          <a:p>
            <a:pPr marL="285750" indent="-285750">
              <a:buFont typeface="Arial"/>
              <a:buChar char="•"/>
            </a:pPr>
            <a:r>
              <a:rPr lang="es-ES" sz="1200" dirty="0">
                <a:ea typeface="+mn-lt"/>
                <a:cs typeface="+mn-lt"/>
              </a:rPr>
              <a:t>Subir un archivo y trabajarlo en coautoría</a:t>
            </a:r>
            <a:endParaRPr lang="es-ES"/>
          </a:p>
          <a:p>
            <a:pPr marL="285750" indent="-285750">
              <a:buFont typeface="Arial"/>
              <a:buChar char="•"/>
            </a:pPr>
            <a:r>
              <a:rPr lang="es-ES" sz="1200" dirty="0">
                <a:ea typeface="+mn-lt"/>
                <a:cs typeface="+mn-lt"/>
              </a:rPr>
              <a:t>Crear 2 tareas desde un mensaje</a:t>
            </a:r>
            <a:endParaRPr lang="es-ES"/>
          </a:p>
          <a:p>
            <a:pPr marL="285750" indent="-285750">
              <a:buFont typeface="Arial"/>
              <a:buChar char="•"/>
            </a:pPr>
            <a:r>
              <a:rPr lang="es-ES" sz="1200" dirty="0">
                <a:ea typeface="+mn-lt"/>
                <a:cs typeface="+mn-lt"/>
              </a:rPr>
              <a:t>Ver sus tareas en </a:t>
            </a:r>
            <a:r>
              <a:rPr lang="es-ES" sz="1200" dirty="0" err="1">
                <a:ea typeface="+mn-lt"/>
                <a:cs typeface="+mn-lt"/>
              </a:rPr>
              <a:t>To</a:t>
            </a:r>
            <a:r>
              <a:rPr lang="es-ES" sz="1200" dirty="0">
                <a:ea typeface="+mn-lt"/>
                <a:cs typeface="+mn-lt"/>
              </a:rPr>
              <a:t> Do</a:t>
            </a:r>
            <a:endParaRPr lang="es-ES" dirty="0"/>
          </a:p>
          <a:p>
            <a:endParaRPr lang="es-ES" sz="1200" dirty="0">
              <a:ea typeface="Roboto"/>
              <a:cs typeface="Roboto"/>
            </a:endParaRPr>
          </a:p>
        </p:txBody>
      </p:sp>
    </p:spTree>
    <p:extLst>
      <p:ext uri="{BB962C8B-B14F-4D97-AF65-F5344CB8AC3E}">
        <p14:creationId xmlns:p14="http://schemas.microsoft.com/office/powerpoint/2010/main" val="2825968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D4E48-BF39-D709-2878-94F934E0169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DCE8CF0F-B3B1-ACEA-F0B0-23649BC68A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8E06372D-C38E-E9EB-D6EC-5B8194628839}"/>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B82A9245-67A5-0823-0AD4-96DC1A0E5157}"/>
              </a:ext>
            </a:extLst>
          </p:cNvPr>
          <p:cNvSpPr txBox="1"/>
          <p:nvPr/>
        </p:nvSpPr>
        <p:spPr>
          <a:xfrm>
            <a:off x="620915" y="2395538"/>
            <a:ext cx="5373576" cy="923330"/>
          </a:xfrm>
          <a:prstGeom prst="rect">
            <a:avLst/>
          </a:prstGeom>
        </p:spPr>
        <p:txBody>
          <a:bodyPr lIns="0" tIns="0" rIns="0" bIns="0" rtlCol="0" anchor="t">
            <a:spAutoFit/>
          </a:bodyPr>
          <a:lstStyle/>
          <a:p>
            <a:r>
              <a:rPr lang="en-US" sz="3000" b="1" dirty="0">
                <a:solidFill>
                  <a:srgbClr val="FFFFFF"/>
                </a:solidFill>
                <a:latin typeface="+mj-lt"/>
              </a:rPr>
              <a:t>Clase 3. SharePoint </a:t>
            </a:r>
            <a:r>
              <a:rPr lang="en-US" sz="3000" b="1" dirty="0" err="1">
                <a:solidFill>
                  <a:srgbClr val="FFFFFF"/>
                </a:solidFill>
                <a:latin typeface="+mj-lt"/>
              </a:rPr>
              <a:t>como</a:t>
            </a:r>
            <a:r>
              <a:rPr lang="en-US" sz="3000" b="1" dirty="0">
                <a:solidFill>
                  <a:srgbClr val="FFFFFF"/>
                </a:solidFill>
                <a:latin typeface="+mj-lt"/>
              </a:rPr>
              <a:t> Intranet </a:t>
            </a:r>
            <a:r>
              <a:rPr lang="en-US" sz="3000" b="1" dirty="0" err="1">
                <a:solidFill>
                  <a:srgbClr val="FFFFFF"/>
                </a:solidFill>
                <a:latin typeface="+mj-lt"/>
              </a:rPr>
              <a:t>Institucional</a:t>
            </a:r>
            <a:endParaRPr lang="es-ES" dirty="0" err="1"/>
          </a:p>
        </p:txBody>
      </p:sp>
      <p:pic>
        <p:nvPicPr>
          <p:cNvPr id="8" name="Picture 4">
            <a:extLst>
              <a:ext uri="{FF2B5EF4-FFF2-40B4-BE49-F238E27FC236}">
                <a16:creationId xmlns:a16="http://schemas.microsoft.com/office/drawing/2014/main" id="{B5AB7412-E585-C40A-37CF-E56CDE988380}"/>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6FB2CECF-3301-D953-C98E-8583C967E0C9}"/>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D830D7B7-2291-3EA6-BD00-5E02EB1F3C0A}"/>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845538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48A3-2C5A-9CD6-81BA-9D438FF08E3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C4405D6-2886-3FDD-AE2A-D9A011A8E5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BA33F1D5-BC91-029E-BB16-C7685AF9F315}"/>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F40F58F6-8F22-AC67-0172-E73D98FE177E}"/>
              </a:ext>
            </a:extLst>
          </p:cNvPr>
          <p:cNvSpPr txBox="1"/>
          <p:nvPr/>
        </p:nvSpPr>
        <p:spPr>
          <a:xfrm>
            <a:off x="620915" y="2395538"/>
            <a:ext cx="5373576" cy="1154162"/>
          </a:xfrm>
          <a:prstGeom prst="rect">
            <a:avLst/>
          </a:prstGeom>
        </p:spPr>
        <p:txBody>
          <a:bodyPr lIns="0" tIns="0" rIns="0" bIns="0" rtlCol="0" anchor="t">
            <a:spAutoFit/>
          </a:bodyPr>
          <a:lstStyle/>
          <a:p>
            <a:pPr>
              <a:lnSpc>
                <a:spcPts val="3000"/>
              </a:lnSpc>
            </a:pPr>
            <a:r>
              <a:rPr lang="en-US" sz="3000" b="1" dirty="0">
                <a:solidFill>
                  <a:srgbClr val="FFFFFF"/>
                </a:solidFill>
                <a:latin typeface="+mj-lt"/>
              </a:rPr>
              <a:t>Clase 1. </a:t>
            </a:r>
            <a:r>
              <a:rPr lang="en-US" sz="3000" b="1" dirty="0" err="1">
                <a:solidFill>
                  <a:srgbClr val="FFFFFF"/>
                </a:solidFill>
                <a:latin typeface="+mj-lt"/>
              </a:rPr>
              <a:t>Comunicación</a:t>
            </a:r>
            <a:r>
              <a:rPr lang="en-US" sz="3000" b="1" dirty="0">
                <a:solidFill>
                  <a:srgbClr val="FFFFFF"/>
                </a:solidFill>
                <a:latin typeface="+mj-lt"/>
              </a:rPr>
              <a:t> y Organización con Outlook y OneDrive</a:t>
            </a:r>
            <a:endParaRPr lang="es-ES" dirty="0"/>
          </a:p>
        </p:txBody>
      </p:sp>
      <p:pic>
        <p:nvPicPr>
          <p:cNvPr id="8" name="Picture 4">
            <a:extLst>
              <a:ext uri="{FF2B5EF4-FFF2-40B4-BE49-F238E27FC236}">
                <a16:creationId xmlns:a16="http://schemas.microsoft.com/office/drawing/2014/main" id="{17DA91C0-A0E4-51B4-5763-DEB965753691}"/>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996AB6B7-5A2A-C021-C678-8049B54E62A3}"/>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FAF763C1-5BA2-2279-68C0-20E8CAFF6F3B}"/>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710797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2B7E4-A6F7-342D-8F65-9FA5C97D719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DE403A3-0B31-3FED-FD25-C137EF267A6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27375B52-E46B-F28A-8717-91D56AD2D35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63EA48D-0F2F-BDE3-6396-243CCEF8D84C}"/>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SharePoint </a:t>
              </a:r>
              <a:r>
                <a:rPr lang="en-US" sz="1900" b="1" dirty="0" err="1">
                  <a:solidFill>
                    <a:srgbClr val="1F3B72"/>
                  </a:solidFill>
                  <a:latin typeface="+mj-lt"/>
                </a:rPr>
                <a:t>como</a:t>
              </a:r>
              <a:r>
                <a:rPr lang="en-US" sz="1900" b="1" dirty="0">
                  <a:solidFill>
                    <a:srgbClr val="1F3B72"/>
                  </a:solidFill>
                  <a:latin typeface="+mj-lt"/>
                </a:rPr>
                <a:t> Intranet </a:t>
              </a:r>
              <a:r>
                <a:rPr lang="en-US" sz="1900" b="1" dirty="0" err="1">
                  <a:solidFill>
                    <a:srgbClr val="1F3B72"/>
                  </a:solidFill>
                  <a:latin typeface="+mj-lt"/>
                </a:rPr>
                <a:t>Institucional</a:t>
              </a:r>
              <a:endParaRPr lang="es-ES" dirty="0" err="1"/>
            </a:p>
          </p:txBody>
        </p:sp>
      </p:grpSp>
      <p:grpSp>
        <p:nvGrpSpPr>
          <p:cNvPr id="7" name="Group 7">
            <a:extLst>
              <a:ext uri="{FF2B5EF4-FFF2-40B4-BE49-F238E27FC236}">
                <a16:creationId xmlns:a16="http://schemas.microsoft.com/office/drawing/2014/main" id="{D309728A-60CD-2071-AE32-50ECA7F98DD0}"/>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B0C53A6C-1381-E574-3669-4B08A346DF2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97B28D17-FF99-E458-FE9F-B48A1D941502}"/>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DC692A92-5AD9-CD37-FDFF-D92D5BBA656D}"/>
              </a:ext>
            </a:extLst>
          </p:cNvPr>
          <p:cNvSpPr txBox="1"/>
          <p:nvPr/>
        </p:nvSpPr>
        <p:spPr>
          <a:xfrm>
            <a:off x="593651" y="1240464"/>
            <a:ext cx="8133906"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ea typeface="+mn-lt"/>
                <a:cs typeface="+mn-lt"/>
              </a:rPr>
              <a:t>Objetivo del módulo</a:t>
            </a:r>
            <a:endParaRPr lang="es-ES" b="1" dirty="0"/>
          </a:p>
          <a:p>
            <a:pPr>
              <a:lnSpc>
                <a:spcPct val="150000"/>
              </a:lnSpc>
            </a:pPr>
            <a:endParaRPr lang="es-ES" sz="1200" b="1" dirty="0">
              <a:ea typeface="+mn-lt"/>
              <a:cs typeface="+mn-lt"/>
            </a:endParaRPr>
          </a:p>
          <a:p>
            <a:pPr>
              <a:lnSpc>
                <a:spcPct val="150000"/>
              </a:lnSpc>
            </a:pPr>
            <a:r>
              <a:rPr lang="es-ES" sz="1200" dirty="0">
                <a:ea typeface="+mn-lt"/>
                <a:cs typeface="+mn-lt"/>
              </a:rPr>
              <a:t>Diseñar y configurar un sitio básico en SharePoint que sirva como intranet de equipo ágil, dinámica y sencilla.</a:t>
            </a:r>
            <a:endParaRPr lang="es-ES" dirty="0"/>
          </a:p>
          <a:p>
            <a:pPr>
              <a:lnSpc>
                <a:spcPct val="150000"/>
              </a:lnSpc>
            </a:pPr>
            <a:endParaRPr lang="es-ES" sz="1200" dirty="0">
              <a:ea typeface="Roboto"/>
              <a:cs typeface="Roboto"/>
            </a:endParaRPr>
          </a:p>
          <a:p>
            <a:endParaRPr lang="es-ES" dirty="0">
              <a:ea typeface="Roboto"/>
              <a:cs typeface="Roboto"/>
            </a:endParaRPr>
          </a:p>
        </p:txBody>
      </p:sp>
    </p:spTree>
    <p:extLst>
      <p:ext uri="{BB962C8B-B14F-4D97-AF65-F5344CB8AC3E}">
        <p14:creationId xmlns:p14="http://schemas.microsoft.com/office/powerpoint/2010/main" val="2900452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2F67A-28A7-E1ED-F5E8-5DCF5589C34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ABFC06A-94F2-7C1F-0C90-9F3BDFC78128}"/>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F3E395A8-61AF-ACD0-FCA4-F09BB468E6A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9E4B26C7-21EE-5BF4-9D60-D0D3691D54B9}"/>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Introducción</a:t>
              </a:r>
              <a:r>
                <a:rPr lang="en-US" sz="1900" b="1" dirty="0">
                  <a:solidFill>
                    <a:srgbClr val="1F3B72"/>
                  </a:solidFill>
                  <a:latin typeface="+mj-lt"/>
                </a:rPr>
                <a:t>: </a:t>
              </a:r>
              <a:r>
                <a:rPr lang="en-US" sz="1900" b="1" dirty="0" err="1">
                  <a:solidFill>
                    <a:srgbClr val="1F3B72"/>
                  </a:solidFill>
                  <a:latin typeface="+mj-lt"/>
                </a:rPr>
                <a:t>Qué</a:t>
              </a:r>
              <a:r>
                <a:rPr lang="en-US" sz="1900" b="1" dirty="0">
                  <a:solidFill>
                    <a:srgbClr val="1F3B72"/>
                  </a:solidFill>
                  <a:latin typeface="+mj-lt"/>
                </a:rPr>
                <a:t> es SharePoint y para </a:t>
              </a:r>
              <a:r>
                <a:rPr lang="en-US" sz="1900" b="1" dirty="0" err="1">
                  <a:solidFill>
                    <a:srgbClr val="1F3B72"/>
                  </a:solidFill>
                  <a:latin typeface="+mj-lt"/>
                </a:rPr>
                <a:t>qué</a:t>
              </a:r>
              <a:r>
                <a:rPr lang="en-US" sz="1900" b="1" dirty="0">
                  <a:solidFill>
                    <a:srgbClr val="1F3B72"/>
                  </a:solidFill>
                  <a:latin typeface="+mj-lt"/>
                </a:rPr>
                <a:t> </a:t>
              </a:r>
              <a:r>
                <a:rPr lang="en-US" sz="1900" b="1" dirty="0" err="1">
                  <a:solidFill>
                    <a:srgbClr val="1F3B72"/>
                  </a:solidFill>
                  <a:latin typeface="+mj-lt"/>
                </a:rPr>
                <a:t>sirve</a:t>
              </a:r>
              <a:endParaRPr lang="es-ES" dirty="0" err="1"/>
            </a:p>
          </p:txBody>
        </p:sp>
      </p:grpSp>
      <p:grpSp>
        <p:nvGrpSpPr>
          <p:cNvPr id="7" name="Group 7">
            <a:extLst>
              <a:ext uri="{FF2B5EF4-FFF2-40B4-BE49-F238E27FC236}">
                <a16:creationId xmlns:a16="http://schemas.microsoft.com/office/drawing/2014/main" id="{BEC91619-D98F-5779-E819-BFD5D87302F1}"/>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C1CC4FF2-C4DF-A1A1-4E32-B6D04AE0C52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F0CC201A-20B3-5F6E-BCFB-22CA50CB628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4CEC0E53-0A66-73A3-F9CF-E40E8494C589}"/>
              </a:ext>
            </a:extLst>
          </p:cNvPr>
          <p:cNvSpPr txBox="1"/>
          <p:nvPr/>
        </p:nvSpPr>
        <p:spPr>
          <a:xfrm>
            <a:off x="593651" y="1240464"/>
            <a:ext cx="8133906"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dirty="0">
                <a:ea typeface="+mn-lt"/>
                <a:cs typeface="+mn-lt"/>
              </a:rPr>
              <a:t>SharePoint </a:t>
            </a:r>
            <a:r>
              <a:rPr lang="es-ES" sz="1200" b="1" dirty="0">
                <a:ea typeface="+mn-lt"/>
                <a:cs typeface="+mn-lt"/>
              </a:rPr>
              <a:t>no es un “OneDrive grande”</a:t>
            </a:r>
            <a:r>
              <a:rPr lang="es-ES" sz="1200" dirty="0">
                <a:ea typeface="+mn-lt"/>
                <a:cs typeface="+mn-lt"/>
              </a:rPr>
              <a:t>, sino la base de:</a:t>
            </a:r>
            <a:endParaRPr lang="es-ES" dirty="0"/>
          </a:p>
          <a:p>
            <a:endParaRPr lang="es-ES" sz="1200" dirty="0">
              <a:ea typeface="+mn-lt"/>
              <a:cs typeface="+mn-lt"/>
            </a:endParaRPr>
          </a:p>
          <a:p>
            <a:pPr marL="285750" indent="-285750">
              <a:buFont typeface="Arial"/>
              <a:buChar char="•"/>
            </a:pPr>
            <a:r>
              <a:rPr lang="es-ES" sz="1200" dirty="0">
                <a:ea typeface="+mn-lt"/>
                <a:cs typeface="+mn-lt"/>
              </a:rPr>
              <a:t>intranets,</a:t>
            </a:r>
            <a:endParaRPr lang="es-ES" dirty="0"/>
          </a:p>
          <a:p>
            <a:pPr marL="285750" indent="-285750">
              <a:buFont typeface="Arial"/>
              <a:buChar char="•"/>
            </a:pPr>
            <a:r>
              <a:rPr lang="es-ES" sz="1200" dirty="0">
                <a:ea typeface="+mn-lt"/>
                <a:cs typeface="+mn-lt"/>
              </a:rPr>
              <a:t>repositorios institucionales,</a:t>
            </a:r>
            <a:endParaRPr lang="es-ES" dirty="0"/>
          </a:p>
          <a:p>
            <a:pPr marL="285750" indent="-285750">
              <a:buFont typeface="Arial"/>
              <a:buChar char="•"/>
            </a:pPr>
            <a:r>
              <a:rPr lang="es-ES" sz="1200" dirty="0">
                <a:ea typeface="+mn-lt"/>
                <a:cs typeface="+mn-lt"/>
              </a:rPr>
              <a:t>documentación oficial,</a:t>
            </a:r>
            <a:endParaRPr lang="es-ES" dirty="0"/>
          </a:p>
          <a:p>
            <a:pPr marL="285750" indent="-285750">
              <a:buFont typeface="Arial"/>
              <a:buChar char="•"/>
            </a:pPr>
            <a:r>
              <a:rPr lang="es-ES" sz="1200" dirty="0">
                <a:ea typeface="+mn-lt"/>
                <a:cs typeface="+mn-lt"/>
              </a:rPr>
              <a:t>sitios para equipos,</a:t>
            </a:r>
            <a:endParaRPr lang="es-ES" dirty="0">
              <a:ea typeface="+mn-lt"/>
              <a:cs typeface="+mn-lt"/>
            </a:endParaRPr>
          </a:p>
          <a:p>
            <a:pPr marL="285750" indent="-285750">
              <a:buFont typeface="Arial"/>
              <a:buChar char="•"/>
            </a:pPr>
            <a:r>
              <a:rPr lang="es-ES" sz="1200" dirty="0">
                <a:ea typeface="+mn-lt"/>
                <a:cs typeface="+mn-lt"/>
              </a:rPr>
              <a:t>flujos y automatizaciones.</a:t>
            </a:r>
            <a:endParaRPr lang="es-ES" dirty="0">
              <a:ea typeface="+mn-lt"/>
              <a:cs typeface="+mn-lt"/>
            </a:endParaRPr>
          </a:p>
          <a:p>
            <a:pPr>
              <a:lnSpc>
                <a:spcPct val="150000"/>
              </a:lnSpc>
            </a:pPr>
            <a:endParaRPr lang="es-ES" sz="1200" b="1" dirty="0">
              <a:ea typeface="Roboto"/>
              <a:cs typeface="Roboto"/>
            </a:endParaRPr>
          </a:p>
          <a:p>
            <a:r>
              <a:rPr lang="es-ES" sz="1200" b="1" dirty="0">
                <a:ea typeface="+mn-lt"/>
                <a:cs typeface="+mn-lt"/>
              </a:rPr>
              <a:t>Detalle:</a:t>
            </a:r>
            <a:endParaRPr lang="es-ES" dirty="0"/>
          </a:p>
          <a:p>
            <a:pPr marL="171450" indent="-171450">
              <a:buFont typeface="Arial"/>
              <a:buChar char="•"/>
            </a:pPr>
            <a:r>
              <a:rPr lang="es-ES" sz="1200" dirty="0">
                <a:ea typeface="+mn-lt"/>
                <a:cs typeface="+mn-lt"/>
              </a:rPr>
              <a:t>OneDrive = mis archivos.</a:t>
            </a:r>
            <a:endParaRPr lang="es-ES" dirty="0">
              <a:ea typeface="+mn-lt"/>
              <a:cs typeface="+mn-lt"/>
            </a:endParaRPr>
          </a:p>
          <a:p>
            <a:pPr marL="171450" indent="-171450">
              <a:buFont typeface="Arial"/>
              <a:buChar char="•"/>
            </a:pPr>
            <a:r>
              <a:rPr lang="es-ES" sz="1200" dirty="0" err="1">
                <a:ea typeface="+mn-lt"/>
                <a:cs typeface="+mn-lt"/>
              </a:rPr>
              <a:t>Teams</a:t>
            </a:r>
            <a:r>
              <a:rPr lang="es-ES" sz="1200" dirty="0">
                <a:ea typeface="+mn-lt"/>
                <a:cs typeface="+mn-lt"/>
              </a:rPr>
              <a:t> = trabajo en equipo del día a día.</a:t>
            </a:r>
            <a:endParaRPr lang="es-ES" dirty="0">
              <a:ea typeface="+mn-lt"/>
              <a:cs typeface="+mn-lt"/>
            </a:endParaRPr>
          </a:p>
          <a:p>
            <a:pPr marL="171450" indent="-171450">
              <a:buFont typeface="Arial"/>
              <a:buChar char="•"/>
            </a:pPr>
            <a:r>
              <a:rPr lang="es-ES" sz="1200" dirty="0">
                <a:ea typeface="+mn-lt"/>
                <a:cs typeface="+mn-lt"/>
              </a:rPr>
              <a:t>SharePoint = estructura institucional, repositorios oficiales y comunicación interna.</a:t>
            </a:r>
            <a:endParaRPr lang="es-ES" dirty="0">
              <a:ea typeface="Roboto"/>
              <a:cs typeface="Roboto"/>
            </a:endParaRPr>
          </a:p>
          <a:p>
            <a:endParaRPr lang="es-ES" sz="1200" dirty="0">
              <a:ea typeface="+mn-lt"/>
              <a:cs typeface="+mn-lt"/>
            </a:endParaRPr>
          </a:p>
          <a:p>
            <a:r>
              <a:rPr lang="es-ES" sz="1200" b="1" dirty="0" err="1">
                <a:ea typeface="+mn-lt"/>
                <a:cs typeface="+mn-lt"/>
              </a:rPr>
              <a:t>Mini-ejercicio</a:t>
            </a:r>
            <a:r>
              <a:rPr lang="es-ES" sz="1200" b="1" dirty="0">
                <a:ea typeface="+mn-lt"/>
                <a:cs typeface="+mn-lt"/>
              </a:rPr>
              <a:t> inicial:</a:t>
            </a:r>
            <a:br>
              <a:rPr lang="es-ES" sz="1200" dirty="0">
                <a:ea typeface="+mn-lt"/>
                <a:cs typeface="+mn-lt"/>
              </a:rPr>
            </a:br>
            <a:r>
              <a:rPr lang="es-ES" sz="1200" dirty="0">
                <a:ea typeface="+mn-lt"/>
                <a:cs typeface="+mn-lt"/>
              </a:rPr>
              <a:t>Pedir que ingresen a su SharePoint institucional y observen qué estructura tiene.</a:t>
            </a:r>
            <a:endParaRPr lang="es-ES" dirty="0">
              <a:ea typeface="Roboto"/>
              <a:cs typeface="Roboto"/>
            </a:endParaRPr>
          </a:p>
        </p:txBody>
      </p:sp>
      <p:pic>
        <p:nvPicPr>
          <p:cNvPr id="5" name="Imagen 4" descr="Microsoft SharePoint - Aplicaciones en Google Play">
            <a:extLst>
              <a:ext uri="{FF2B5EF4-FFF2-40B4-BE49-F238E27FC236}">
                <a16:creationId xmlns:a16="http://schemas.microsoft.com/office/drawing/2014/main" id="{7642D5F6-B142-D198-6B06-16A5F39FE0EA}"/>
              </a:ext>
            </a:extLst>
          </p:cNvPr>
          <p:cNvPicPr>
            <a:picLocks noChangeAspect="1"/>
          </p:cNvPicPr>
          <p:nvPr/>
        </p:nvPicPr>
        <p:blipFill>
          <a:blip r:embed="rId3"/>
          <a:stretch>
            <a:fillRect/>
          </a:stretch>
        </p:blipFill>
        <p:spPr>
          <a:xfrm>
            <a:off x="5648989" y="1268695"/>
            <a:ext cx="1289493" cy="1307578"/>
          </a:xfrm>
          <a:prstGeom prst="rect">
            <a:avLst/>
          </a:prstGeom>
        </p:spPr>
      </p:pic>
    </p:spTree>
    <p:extLst>
      <p:ext uri="{BB962C8B-B14F-4D97-AF65-F5344CB8AC3E}">
        <p14:creationId xmlns:p14="http://schemas.microsoft.com/office/powerpoint/2010/main" val="1872707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FEEDF-6B9B-1BD8-3833-19B8CB06A12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B40B692-18C0-EF7A-CA30-68C5B62CFBB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ABD2286C-79CD-230B-2958-8A45FDA9F3C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B4C5E33-442D-DA3A-1F96-A6224F3D7986}"/>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configuración</a:t>
              </a:r>
              <a:r>
                <a:rPr lang="en-US" sz="1900" b="1" dirty="0">
                  <a:solidFill>
                    <a:srgbClr val="1F3B72"/>
                  </a:solidFill>
                  <a:latin typeface="+mj-lt"/>
                </a:rPr>
                <a:t> de sitios SharePoint</a:t>
              </a:r>
              <a:endParaRPr lang="es-ES" dirty="0"/>
            </a:p>
          </p:txBody>
        </p:sp>
      </p:grpSp>
      <p:grpSp>
        <p:nvGrpSpPr>
          <p:cNvPr id="7" name="Group 7">
            <a:extLst>
              <a:ext uri="{FF2B5EF4-FFF2-40B4-BE49-F238E27FC236}">
                <a16:creationId xmlns:a16="http://schemas.microsoft.com/office/drawing/2014/main" id="{0673E991-02D5-361D-9667-C4E8ED1A8ED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5F528A70-D5F9-45B4-258D-743CC555C1D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390E757D-8C77-314B-5B18-A7D40EA027DE}"/>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8189BB6C-108C-F5DB-5035-FA1320E5B043}"/>
              </a:ext>
            </a:extLst>
          </p:cNvPr>
          <p:cNvSpPr txBox="1"/>
          <p:nvPr/>
        </p:nvSpPr>
        <p:spPr>
          <a:xfrm>
            <a:off x="593651" y="1240464"/>
            <a:ext cx="8133906"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Tipos de sitios en SharePoint</a:t>
            </a:r>
            <a:endParaRPr lang="es-ES" b="1" dirty="0">
              <a:ea typeface="+mn-lt"/>
              <a:cs typeface="+mn-lt"/>
            </a:endParaRPr>
          </a:p>
          <a:p>
            <a:pPr marL="171450" indent="-171450">
              <a:buFont typeface="Arial"/>
              <a:buChar char="•"/>
            </a:pPr>
            <a:endParaRPr lang="es-ES" sz="1200" dirty="0">
              <a:ea typeface="+mn-lt"/>
              <a:cs typeface="+mn-lt"/>
            </a:endParaRPr>
          </a:p>
          <a:p>
            <a:pPr marL="171450" indent="-171450">
              <a:buFont typeface="Arial"/>
              <a:buChar char="•"/>
            </a:pPr>
            <a:r>
              <a:rPr lang="es-ES" sz="1200" b="1" dirty="0">
                <a:ea typeface="+mn-lt"/>
                <a:cs typeface="+mn-lt"/>
              </a:rPr>
              <a:t>Sitio de equipo</a:t>
            </a:r>
            <a:r>
              <a:rPr lang="es-ES" sz="1200" dirty="0">
                <a:ea typeface="+mn-lt"/>
                <a:cs typeface="+mn-lt"/>
              </a:rPr>
              <a:t> (colaboración interna)</a:t>
            </a:r>
            <a:endParaRPr lang="es-ES" dirty="0">
              <a:ea typeface="Roboto"/>
              <a:cs typeface="Roboto"/>
            </a:endParaRPr>
          </a:p>
          <a:p>
            <a:pPr marL="171450" indent="-171450">
              <a:buFont typeface="Arial"/>
              <a:buChar char="•"/>
            </a:pPr>
            <a:r>
              <a:rPr lang="es-ES" sz="1200" b="1" dirty="0">
                <a:ea typeface="+mn-lt"/>
                <a:cs typeface="+mn-lt"/>
              </a:rPr>
              <a:t>Sitio de comunicación</a:t>
            </a:r>
            <a:r>
              <a:rPr lang="es-ES" sz="1200" dirty="0">
                <a:ea typeface="+mn-lt"/>
                <a:cs typeface="+mn-lt"/>
              </a:rPr>
              <a:t> (intranet, anuncios, documentos oficiales)</a:t>
            </a:r>
            <a:endParaRPr lang="es-ES" dirty="0">
              <a:ea typeface="Roboto"/>
              <a:cs typeface="Roboto"/>
            </a:endParaRPr>
          </a:p>
          <a:p>
            <a:pPr marL="171450" indent="-171450">
              <a:buFont typeface="Arial"/>
              <a:buChar char="•"/>
            </a:pPr>
            <a:r>
              <a:rPr lang="es-ES" sz="1200" b="1" dirty="0">
                <a:ea typeface="+mn-lt"/>
                <a:cs typeface="+mn-lt"/>
              </a:rPr>
              <a:t>Sitio privado</a:t>
            </a:r>
            <a:r>
              <a:rPr lang="es-ES" sz="1200" dirty="0">
                <a:ea typeface="+mn-lt"/>
                <a:cs typeface="+mn-lt"/>
              </a:rPr>
              <a:t> para áreas sensibles (RRHH, Finanzas)</a:t>
            </a:r>
            <a:endParaRPr lang="es-ES" dirty="0">
              <a:ea typeface="Roboto"/>
              <a:cs typeface="Roboto"/>
            </a:endParaRPr>
          </a:p>
          <a:p>
            <a:pPr marL="285750" indent="-285750">
              <a:buFont typeface="Arial"/>
              <a:buChar char="•"/>
            </a:pPr>
            <a:endParaRPr lang="es-ES" sz="1200" dirty="0">
              <a:ea typeface="+mn-lt"/>
              <a:cs typeface="+mn-lt"/>
            </a:endParaRPr>
          </a:p>
          <a:p>
            <a:pPr>
              <a:lnSpc>
                <a:spcPct val="150000"/>
              </a:lnSpc>
            </a:pPr>
            <a:endParaRPr lang="es-ES" sz="1200" b="1" dirty="0">
              <a:ea typeface="Roboto"/>
              <a:cs typeface="Roboto"/>
            </a:endParaRPr>
          </a:p>
          <a:p>
            <a:r>
              <a:rPr lang="es-ES" sz="1200" b="1" dirty="0">
                <a:ea typeface="+mn-lt"/>
                <a:cs typeface="+mn-lt"/>
              </a:rPr>
              <a:t>Ejemplo:</a:t>
            </a:r>
            <a:endParaRPr lang="es-ES" dirty="0">
              <a:ea typeface="+mn-lt"/>
              <a:cs typeface="+mn-lt"/>
            </a:endParaRPr>
          </a:p>
          <a:p>
            <a:pPr marL="285750" indent="-285750">
              <a:buFont typeface="Arial"/>
              <a:buChar char="•"/>
            </a:pPr>
            <a:r>
              <a:rPr lang="es-ES" sz="1200" dirty="0">
                <a:ea typeface="+mn-lt"/>
                <a:cs typeface="+mn-lt"/>
              </a:rPr>
              <a:t>un sitio tipo “Intranet Institucional 2025”</a:t>
            </a:r>
            <a:endParaRPr lang="es-ES" dirty="0"/>
          </a:p>
          <a:p>
            <a:pPr marL="285750" indent="-285750">
              <a:buFont typeface="Arial"/>
              <a:buChar char="•"/>
            </a:pPr>
            <a:r>
              <a:rPr lang="es-ES" sz="1200" dirty="0">
                <a:ea typeface="+mn-lt"/>
                <a:cs typeface="+mn-lt"/>
              </a:rPr>
              <a:t>un sitio tipo “Departamento de Salud Primaria”</a:t>
            </a:r>
            <a:endParaRPr lang="es-ES" dirty="0"/>
          </a:p>
          <a:p>
            <a:endParaRPr lang="es-ES" sz="1200" b="1" dirty="0">
              <a:ea typeface="Roboto"/>
              <a:cs typeface="Roboto"/>
            </a:endParaRPr>
          </a:p>
        </p:txBody>
      </p:sp>
      <p:pic>
        <p:nvPicPr>
          <p:cNvPr id="5" name="Imagen 4" descr="Colaborar y compartir contenido de forma segura | Microsoft SharePoint">
            <a:extLst>
              <a:ext uri="{FF2B5EF4-FFF2-40B4-BE49-F238E27FC236}">
                <a16:creationId xmlns:a16="http://schemas.microsoft.com/office/drawing/2014/main" id="{D7CB9489-1FBC-D039-F307-C23EFAE9D3F2}"/>
              </a:ext>
            </a:extLst>
          </p:cNvPr>
          <p:cNvPicPr>
            <a:picLocks noChangeAspect="1"/>
          </p:cNvPicPr>
          <p:nvPr/>
        </p:nvPicPr>
        <p:blipFill>
          <a:blip r:embed="rId3"/>
          <a:stretch>
            <a:fillRect/>
          </a:stretch>
        </p:blipFill>
        <p:spPr>
          <a:xfrm>
            <a:off x="4662427" y="2657837"/>
            <a:ext cx="2857500" cy="1600200"/>
          </a:xfrm>
          <a:prstGeom prst="rect">
            <a:avLst/>
          </a:prstGeom>
        </p:spPr>
      </p:pic>
    </p:spTree>
    <p:extLst>
      <p:ext uri="{BB962C8B-B14F-4D97-AF65-F5344CB8AC3E}">
        <p14:creationId xmlns:p14="http://schemas.microsoft.com/office/powerpoint/2010/main" val="3237943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23207-B248-ACD3-9325-EC9E986B1E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9243B7C-704F-98D0-38EA-3ABCD2DE40A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B2C121E5-62E6-6242-C92E-4BF259A86768}"/>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32A41057-5FF0-F2E2-68C6-745F132BD1D8}"/>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configuración</a:t>
              </a:r>
              <a:r>
                <a:rPr lang="en-US" sz="1900" b="1" dirty="0">
                  <a:solidFill>
                    <a:srgbClr val="1F3B72"/>
                  </a:solidFill>
                  <a:latin typeface="+mj-lt"/>
                </a:rPr>
                <a:t> de sitios SharePoint</a:t>
              </a:r>
              <a:endParaRPr lang="es-ES" dirty="0"/>
            </a:p>
          </p:txBody>
        </p:sp>
      </p:grpSp>
      <p:grpSp>
        <p:nvGrpSpPr>
          <p:cNvPr id="7" name="Group 7">
            <a:extLst>
              <a:ext uri="{FF2B5EF4-FFF2-40B4-BE49-F238E27FC236}">
                <a16:creationId xmlns:a16="http://schemas.microsoft.com/office/drawing/2014/main" id="{400530FA-BEFB-53D3-9D50-D461A98D127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56C9E209-3625-B902-027F-9FB7752CF64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27E2F11F-63A0-32AC-328E-234EF50DFE3E}"/>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487CD100-A88F-5031-39C6-24DA988CCF56}"/>
              </a:ext>
            </a:extLst>
          </p:cNvPr>
          <p:cNvSpPr txBox="1"/>
          <p:nvPr/>
        </p:nvSpPr>
        <p:spPr>
          <a:xfrm>
            <a:off x="593651" y="1240464"/>
            <a:ext cx="813390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Crear un sitio</a:t>
            </a:r>
            <a:endParaRPr lang="es-ES" b="1" dirty="0"/>
          </a:p>
          <a:p>
            <a:endParaRPr lang="es-ES" sz="1200" dirty="0">
              <a:ea typeface="+mn-lt"/>
              <a:cs typeface="+mn-lt"/>
            </a:endParaRPr>
          </a:p>
          <a:p>
            <a:r>
              <a:rPr lang="es-ES" sz="1200" dirty="0">
                <a:ea typeface="+mn-lt"/>
                <a:cs typeface="+mn-lt"/>
              </a:rPr>
              <a:t>Paso a paso en vivo:</a:t>
            </a:r>
          </a:p>
          <a:p>
            <a:pPr marL="171450" indent="-171450">
              <a:buFont typeface="Arial"/>
              <a:buChar char="•"/>
            </a:pPr>
            <a:r>
              <a:rPr lang="es-ES" sz="1200" dirty="0">
                <a:ea typeface="+mn-lt"/>
                <a:cs typeface="+mn-lt"/>
              </a:rPr>
              <a:t>SharePoint → Crear sitio</a:t>
            </a:r>
            <a:endParaRPr lang="es-ES" dirty="0">
              <a:ea typeface="Roboto"/>
              <a:cs typeface="Roboto"/>
            </a:endParaRPr>
          </a:p>
          <a:p>
            <a:pPr marL="171450" indent="-171450">
              <a:buFont typeface="Arial"/>
              <a:buChar char="•"/>
            </a:pPr>
            <a:r>
              <a:rPr lang="es-ES" sz="1200" dirty="0">
                <a:ea typeface="+mn-lt"/>
                <a:cs typeface="+mn-lt"/>
              </a:rPr>
              <a:t>Elegir tipo</a:t>
            </a:r>
            <a:endParaRPr lang="es-ES" dirty="0">
              <a:ea typeface="Roboto"/>
              <a:cs typeface="Roboto"/>
            </a:endParaRPr>
          </a:p>
          <a:p>
            <a:pPr marL="171450" indent="-171450">
              <a:buFont typeface="Arial"/>
              <a:buChar char="•"/>
            </a:pPr>
            <a:r>
              <a:rPr lang="es-ES" sz="1200" dirty="0">
                <a:ea typeface="+mn-lt"/>
                <a:cs typeface="+mn-lt"/>
              </a:rPr>
              <a:t>Configurar:</a:t>
            </a:r>
            <a:endParaRPr lang="es-ES" dirty="0">
              <a:ea typeface="Roboto"/>
              <a:cs typeface="Roboto"/>
            </a:endParaRPr>
          </a:p>
          <a:p>
            <a:pPr marL="400050" lvl="1" indent="-171450">
              <a:buFont typeface="Arial"/>
              <a:buChar char="•"/>
            </a:pPr>
            <a:r>
              <a:rPr lang="es-ES" sz="1200" dirty="0">
                <a:ea typeface="+mn-lt"/>
                <a:cs typeface="+mn-lt"/>
              </a:rPr>
              <a:t>nombre</a:t>
            </a:r>
            <a:endParaRPr lang="es-ES" dirty="0">
              <a:ea typeface="Roboto"/>
              <a:cs typeface="Roboto"/>
            </a:endParaRPr>
          </a:p>
          <a:p>
            <a:pPr marL="400050" lvl="1" indent="-171450">
              <a:buFont typeface="Arial"/>
              <a:buChar char="•"/>
            </a:pPr>
            <a:r>
              <a:rPr lang="es-ES" sz="1200" dirty="0">
                <a:ea typeface="+mn-lt"/>
                <a:cs typeface="+mn-lt"/>
              </a:rPr>
              <a:t>descripción</a:t>
            </a:r>
            <a:endParaRPr lang="es-ES">
              <a:ea typeface="Roboto"/>
              <a:cs typeface="Roboto"/>
            </a:endParaRPr>
          </a:p>
          <a:p>
            <a:pPr marL="400050" lvl="1" indent="-171450">
              <a:buFont typeface="Arial"/>
              <a:buChar char="•"/>
            </a:pPr>
            <a:r>
              <a:rPr lang="es-ES" sz="1200" dirty="0">
                <a:ea typeface="+mn-lt"/>
                <a:cs typeface="+mn-lt"/>
              </a:rPr>
              <a:t>privacidad (público / privado)</a:t>
            </a:r>
            <a:endParaRPr lang="es-ES">
              <a:ea typeface="+mn-lt"/>
              <a:cs typeface="+mn-lt"/>
            </a:endParaRPr>
          </a:p>
          <a:p>
            <a:pPr marL="400050" lvl="1" indent="-171450">
              <a:buFont typeface="Arial"/>
              <a:buChar char="•"/>
            </a:pPr>
            <a:r>
              <a:rPr lang="es-ES" sz="1200" dirty="0">
                <a:ea typeface="+mn-lt"/>
                <a:cs typeface="+mn-lt"/>
              </a:rPr>
              <a:t>diseño inicial</a:t>
            </a:r>
            <a:endParaRPr lang="es-ES">
              <a:ea typeface="Roboto"/>
              <a:cs typeface="Roboto"/>
            </a:endParaRPr>
          </a:p>
          <a:p>
            <a:pPr marL="171450" indent="-171450">
              <a:buFont typeface="Arial"/>
              <a:buChar char="•"/>
            </a:pPr>
            <a:r>
              <a:rPr lang="es-ES" sz="1200" dirty="0">
                <a:ea typeface="+mn-lt"/>
                <a:cs typeface="+mn-lt"/>
              </a:rPr>
              <a:t>Estructura automática de carpetas y páginas</a:t>
            </a:r>
            <a:endParaRPr lang="es-ES" dirty="0">
              <a:ea typeface="Roboto"/>
              <a:cs typeface="Roboto"/>
            </a:endParaRPr>
          </a:p>
          <a:p>
            <a:pPr marL="171450" indent="-171450">
              <a:buFont typeface="Arial"/>
              <a:buChar char="•"/>
            </a:pPr>
            <a:endParaRPr lang="es-ES" sz="1200" dirty="0">
              <a:ea typeface="Roboto"/>
              <a:cs typeface="Roboto"/>
            </a:endParaRPr>
          </a:p>
          <a:p>
            <a:r>
              <a:rPr lang="es-ES" sz="1200" b="1" dirty="0">
                <a:ea typeface="+mn-lt"/>
                <a:cs typeface="+mn-lt"/>
              </a:rPr>
              <a:t>Actividad:</a:t>
            </a:r>
            <a:br>
              <a:rPr lang="es-ES" sz="1200" b="1" dirty="0">
                <a:ea typeface="+mn-lt"/>
                <a:cs typeface="+mn-lt"/>
              </a:rPr>
            </a:br>
            <a:r>
              <a:rPr lang="es-ES" sz="1200" dirty="0">
                <a:ea typeface="+mn-lt"/>
                <a:cs typeface="+mn-lt"/>
              </a:rPr>
              <a:t>Cada participante crea un sitio básico para su área hipotética (“Área de Operaciones”, “Recursos Humanos”, etc.).</a:t>
            </a:r>
            <a:endParaRPr lang="es-ES" dirty="0"/>
          </a:p>
          <a:p>
            <a:endParaRPr lang="es-ES" sz="1200" b="1" dirty="0">
              <a:ea typeface="Roboto"/>
              <a:cs typeface="Roboto"/>
            </a:endParaRPr>
          </a:p>
        </p:txBody>
      </p:sp>
    </p:spTree>
    <p:extLst>
      <p:ext uri="{BB962C8B-B14F-4D97-AF65-F5344CB8AC3E}">
        <p14:creationId xmlns:p14="http://schemas.microsoft.com/office/powerpoint/2010/main" val="2836440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4F16D-3AA2-7FD8-E800-50A0D0D7C3E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EA142E4-D151-89CA-987B-E52B30714C1C}"/>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9E44FA6-8EF3-58FB-A91B-0298842EADD0}"/>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B0F7461-2B5B-2C73-A2EA-C7239FE0BE16}"/>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Creación</a:t>
              </a:r>
              <a:r>
                <a:rPr lang="en-US" sz="1900" b="1" dirty="0">
                  <a:solidFill>
                    <a:srgbClr val="1F3B72"/>
                  </a:solidFill>
                  <a:latin typeface="+mj-lt"/>
                </a:rPr>
                <a:t> y </a:t>
              </a:r>
              <a:r>
                <a:rPr lang="en-US" sz="1900" b="1" dirty="0" err="1">
                  <a:solidFill>
                    <a:srgbClr val="1F3B72"/>
                  </a:solidFill>
                  <a:latin typeface="+mj-lt"/>
                </a:rPr>
                <a:t>configuración</a:t>
              </a:r>
              <a:r>
                <a:rPr lang="en-US" sz="1900" b="1" dirty="0">
                  <a:solidFill>
                    <a:srgbClr val="1F3B72"/>
                  </a:solidFill>
                  <a:latin typeface="+mj-lt"/>
                </a:rPr>
                <a:t> de sitios SharePoint</a:t>
              </a:r>
              <a:endParaRPr lang="es-ES" dirty="0"/>
            </a:p>
          </p:txBody>
        </p:sp>
      </p:grpSp>
      <p:grpSp>
        <p:nvGrpSpPr>
          <p:cNvPr id="7" name="Group 7">
            <a:extLst>
              <a:ext uri="{FF2B5EF4-FFF2-40B4-BE49-F238E27FC236}">
                <a16:creationId xmlns:a16="http://schemas.microsoft.com/office/drawing/2014/main" id="{993DB262-C6A5-B2E4-574A-ED797FFF0564}"/>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BF5B842-0C10-371C-2FE3-AD2340D3088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F333D886-7358-D797-1248-E63697D6B958}"/>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0A012FAB-79B8-2CE3-9BDA-747863D2B0C8}"/>
              </a:ext>
            </a:extLst>
          </p:cNvPr>
          <p:cNvSpPr txBox="1"/>
          <p:nvPr/>
        </p:nvSpPr>
        <p:spPr>
          <a:xfrm>
            <a:off x="593651" y="1240464"/>
            <a:ext cx="8133906"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Personalización básica del sitio </a:t>
            </a:r>
            <a:endParaRPr lang="es-ES" dirty="0"/>
          </a:p>
          <a:p>
            <a:endParaRPr lang="es-ES" sz="1200" dirty="0">
              <a:ea typeface="+mn-lt"/>
              <a:cs typeface="+mn-lt"/>
            </a:endParaRPr>
          </a:p>
          <a:p>
            <a:pPr marL="285750" indent="-285750">
              <a:buFont typeface="Arial"/>
              <a:buChar char="•"/>
            </a:pPr>
            <a:r>
              <a:rPr lang="es-ES" sz="1200" dirty="0">
                <a:ea typeface="+mn-lt"/>
                <a:cs typeface="+mn-lt"/>
              </a:rPr>
              <a:t>Cambiar apariencia y tema</a:t>
            </a:r>
            <a:endParaRPr lang="es-ES" dirty="0"/>
          </a:p>
          <a:p>
            <a:pPr marL="285750" indent="-285750">
              <a:buFont typeface="Arial"/>
              <a:buChar char="•"/>
            </a:pPr>
            <a:r>
              <a:rPr lang="es-ES" sz="1200" dirty="0">
                <a:ea typeface="+mn-lt"/>
                <a:cs typeface="+mn-lt"/>
              </a:rPr>
              <a:t>Agregar </a:t>
            </a:r>
            <a:r>
              <a:rPr lang="es-ES" sz="1200" dirty="0" err="1">
                <a:ea typeface="+mn-lt"/>
                <a:cs typeface="+mn-lt"/>
              </a:rPr>
              <a:t>webparts</a:t>
            </a:r>
            <a:r>
              <a:rPr lang="es-ES" sz="1200" dirty="0">
                <a:ea typeface="+mn-lt"/>
                <a:cs typeface="+mn-lt"/>
              </a:rPr>
              <a:t>:</a:t>
            </a:r>
            <a:endParaRPr lang="es-ES" dirty="0">
              <a:ea typeface="+mn-lt"/>
              <a:cs typeface="+mn-lt"/>
            </a:endParaRPr>
          </a:p>
          <a:p>
            <a:pPr marL="514350" lvl="1" indent="-285750">
              <a:buFont typeface="Arial"/>
              <a:buChar char="•"/>
            </a:pPr>
            <a:r>
              <a:rPr lang="es-ES" sz="1200" dirty="0">
                <a:ea typeface="+mn-lt"/>
                <a:cs typeface="+mn-lt"/>
              </a:rPr>
              <a:t>noticias</a:t>
            </a:r>
            <a:endParaRPr lang="es-ES" dirty="0">
              <a:ea typeface="Roboto"/>
              <a:cs typeface="Roboto"/>
            </a:endParaRPr>
          </a:p>
          <a:p>
            <a:pPr marL="514350" lvl="1" indent="-285750">
              <a:buFont typeface="Arial"/>
              <a:buChar char="•"/>
            </a:pPr>
            <a:r>
              <a:rPr lang="es-ES" sz="1200" dirty="0">
                <a:ea typeface="+mn-lt"/>
                <a:cs typeface="+mn-lt"/>
              </a:rPr>
              <a:t>calendario</a:t>
            </a:r>
            <a:endParaRPr lang="es-ES" dirty="0">
              <a:ea typeface="Roboto"/>
              <a:cs typeface="Roboto"/>
            </a:endParaRPr>
          </a:p>
          <a:p>
            <a:pPr marL="514350" lvl="1" indent="-285750">
              <a:buFont typeface="Arial"/>
              <a:buChar char="•"/>
            </a:pPr>
            <a:r>
              <a:rPr lang="es-ES" sz="1200" dirty="0">
                <a:ea typeface="+mn-lt"/>
                <a:cs typeface="+mn-lt"/>
              </a:rPr>
              <a:t>documentos</a:t>
            </a:r>
            <a:endParaRPr lang="es-ES" dirty="0">
              <a:ea typeface="Roboto"/>
              <a:cs typeface="Roboto"/>
            </a:endParaRPr>
          </a:p>
          <a:p>
            <a:pPr marL="514350" lvl="1" indent="-285750">
              <a:buFont typeface="Arial"/>
              <a:buChar char="•"/>
            </a:pPr>
            <a:r>
              <a:rPr lang="es-ES" sz="1200" dirty="0">
                <a:ea typeface="+mn-lt"/>
                <a:cs typeface="+mn-lt"/>
              </a:rPr>
              <a:t>vínculos rápidos</a:t>
            </a:r>
            <a:endParaRPr lang="es-ES" dirty="0">
              <a:ea typeface="Roboto"/>
              <a:cs typeface="Roboto"/>
            </a:endParaRPr>
          </a:p>
          <a:p>
            <a:pPr marL="514350" lvl="1" indent="-285750">
              <a:buFont typeface="Arial"/>
              <a:buChar char="•"/>
            </a:pPr>
            <a:r>
              <a:rPr lang="es-ES" sz="1200" dirty="0">
                <a:ea typeface="+mn-lt"/>
                <a:cs typeface="+mn-lt"/>
              </a:rPr>
              <a:t>personas</a:t>
            </a:r>
            <a:endParaRPr lang="es-ES" dirty="0">
              <a:ea typeface="Roboto"/>
              <a:cs typeface="Roboto"/>
            </a:endParaRPr>
          </a:p>
          <a:p>
            <a:pPr marL="514350" lvl="1" indent="-285750">
              <a:buFont typeface="Arial"/>
              <a:buChar char="•"/>
            </a:pPr>
            <a:r>
              <a:rPr lang="es-ES" sz="1200" dirty="0">
                <a:ea typeface="+mn-lt"/>
                <a:cs typeface="+mn-lt"/>
              </a:rPr>
              <a:t>eventos</a:t>
            </a:r>
            <a:endParaRPr lang="es-ES" dirty="0">
              <a:ea typeface="Roboto"/>
              <a:cs typeface="Roboto"/>
            </a:endParaRPr>
          </a:p>
          <a:p>
            <a:pPr marL="514350" lvl="1" indent="-285750">
              <a:buFont typeface="Arial"/>
              <a:buChar char="•"/>
            </a:pPr>
            <a:r>
              <a:rPr lang="es-ES" sz="1200" dirty="0">
                <a:ea typeface="+mn-lt"/>
                <a:cs typeface="+mn-lt"/>
              </a:rPr>
              <a:t>listas</a:t>
            </a:r>
            <a:endParaRPr lang="es-ES" dirty="0">
              <a:ea typeface="Roboto"/>
              <a:cs typeface="Roboto"/>
            </a:endParaRPr>
          </a:p>
          <a:p>
            <a:pPr marL="285750" indent="-285750">
              <a:buFont typeface="Arial"/>
              <a:buChar char="•"/>
            </a:pPr>
            <a:r>
              <a:rPr lang="es-ES" sz="1200" dirty="0">
                <a:ea typeface="+mn-lt"/>
                <a:cs typeface="+mn-lt"/>
              </a:rPr>
              <a:t>Crear páginas internas (“Protocolos”, “Manual de funciones”, “Comunicaciones internas”)</a:t>
            </a:r>
            <a:endParaRPr lang="es-ES" dirty="0"/>
          </a:p>
          <a:p>
            <a:endParaRPr lang="es-ES" sz="1200" dirty="0">
              <a:ea typeface="Roboto"/>
              <a:cs typeface="Roboto"/>
            </a:endParaRPr>
          </a:p>
          <a:p>
            <a:pPr marL="171450" indent="-171450">
              <a:buFont typeface="Arial"/>
              <a:buChar char="•"/>
            </a:pPr>
            <a:endParaRPr lang="es-ES" sz="1200" dirty="0">
              <a:ea typeface="Roboto"/>
              <a:cs typeface="Roboto"/>
            </a:endParaRPr>
          </a:p>
          <a:p>
            <a:r>
              <a:rPr lang="es-ES" sz="1200" b="1" dirty="0">
                <a:ea typeface="+mn-lt"/>
                <a:cs typeface="+mn-lt"/>
              </a:rPr>
              <a:t>Actividad:</a:t>
            </a:r>
            <a:br>
              <a:rPr lang="es-ES" sz="1200" b="1" dirty="0">
                <a:ea typeface="+mn-lt"/>
                <a:cs typeface="+mn-lt"/>
              </a:rPr>
            </a:br>
            <a:r>
              <a:rPr lang="es-ES" sz="1200" dirty="0">
                <a:ea typeface="+mn-lt"/>
                <a:cs typeface="+mn-lt"/>
              </a:rPr>
              <a:t>Agregar un </a:t>
            </a:r>
            <a:r>
              <a:rPr lang="es-ES" sz="1200" dirty="0" err="1">
                <a:ea typeface="+mn-lt"/>
                <a:cs typeface="+mn-lt"/>
              </a:rPr>
              <a:t>webpart</a:t>
            </a:r>
            <a:r>
              <a:rPr lang="es-ES" sz="1200" dirty="0">
                <a:ea typeface="+mn-lt"/>
                <a:cs typeface="+mn-lt"/>
              </a:rPr>
              <a:t> de Noticias y publicar una noticia simple.</a:t>
            </a:r>
            <a:endParaRPr lang="es-ES" dirty="0"/>
          </a:p>
          <a:p>
            <a:endParaRPr lang="es-ES" sz="1200" b="1" dirty="0">
              <a:ea typeface="Roboto"/>
              <a:cs typeface="Roboto"/>
            </a:endParaRPr>
          </a:p>
        </p:txBody>
      </p:sp>
      <p:pic>
        <p:nvPicPr>
          <p:cNvPr id="5" name="Imagen 4" descr="SharePoint: qué es y cómo influye en la colaboración interna de las empresas">
            <a:extLst>
              <a:ext uri="{FF2B5EF4-FFF2-40B4-BE49-F238E27FC236}">
                <a16:creationId xmlns:a16="http://schemas.microsoft.com/office/drawing/2014/main" id="{9F764204-F8E3-51A5-8E6D-CCF2368BA4A8}"/>
              </a:ext>
            </a:extLst>
          </p:cNvPr>
          <p:cNvPicPr>
            <a:picLocks noChangeAspect="1"/>
          </p:cNvPicPr>
          <p:nvPr/>
        </p:nvPicPr>
        <p:blipFill>
          <a:blip r:embed="rId3"/>
          <a:stretch>
            <a:fillRect/>
          </a:stretch>
        </p:blipFill>
        <p:spPr>
          <a:xfrm>
            <a:off x="5534146" y="1464198"/>
            <a:ext cx="1898972" cy="1600200"/>
          </a:xfrm>
          <a:prstGeom prst="rect">
            <a:avLst/>
          </a:prstGeom>
        </p:spPr>
      </p:pic>
    </p:spTree>
    <p:extLst>
      <p:ext uri="{BB962C8B-B14F-4D97-AF65-F5344CB8AC3E}">
        <p14:creationId xmlns:p14="http://schemas.microsoft.com/office/powerpoint/2010/main" val="779021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3E326-36EC-8393-D670-BF52B4FF07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42B4572-4E37-C922-924C-B3E4C7A1A3BC}"/>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977FA5D-F5E8-E24D-F85B-FD1DA01D4EA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01D1088-BD18-BDEC-D200-97178B80DA79}"/>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Bibliotecas</a:t>
              </a:r>
              <a:r>
                <a:rPr lang="en-US" sz="1900" b="1" dirty="0">
                  <a:solidFill>
                    <a:srgbClr val="1F3B72"/>
                  </a:solidFill>
                  <a:latin typeface="+mj-lt"/>
                </a:rPr>
                <a:t>, </a:t>
              </a:r>
              <a:r>
                <a:rPr lang="en-US" sz="1900" b="1" dirty="0" err="1">
                  <a:solidFill>
                    <a:srgbClr val="1F3B72"/>
                  </a:solidFill>
                  <a:latin typeface="+mj-lt"/>
                </a:rPr>
                <a:t>listas</a:t>
              </a:r>
              <a:r>
                <a:rPr lang="en-US" sz="1900" b="1" dirty="0">
                  <a:solidFill>
                    <a:srgbClr val="1F3B72"/>
                  </a:solidFill>
                  <a:latin typeface="+mj-lt"/>
                </a:rPr>
                <a:t> y </a:t>
              </a:r>
              <a:r>
                <a:rPr lang="en-US" sz="1900" b="1" dirty="0" err="1">
                  <a:solidFill>
                    <a:srgbClr val="1F3B72"/>
                  </a:solidFill>
                  <a:latin typeface="+mj-lt"/>
                </a:rPr>
                <a:t>permisos</a:t>
              </a:r>
              <a:endParaRPr lang="es-ES" dirty="0" err="1"/>
            </a:p>
          </p:txBody>
        </p:sp>
      </p:grpSp>
      <p:grpSp>
        <p:nvGrpSpPr>
          <p:cNvPr id="7" name="Group 7">
            <a:extLst>
              <a:ext uri="{FF2B5EF4-FFF2-40B4-BE49-F238E27FC236}">
                <a16:creationId xmlns:a16="http://schemas.microsoft.com/office/drawing/2014/main" id="{4C57B63F-40A7-424C-5285-F712872B638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4DCC6E6-538E-16ED-DF1E-83286E7EFD0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46FEED4-F195-377B-5C59-39FC14E13C05}"/>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A92C0B4E-9F57-A621-848A-7482FB290AA6}"/>
              </a:ext>
            </a:extLst>
          </p:cNvPr>
          <p:cNvSpPr txBox="1"/>
          <p:nvPr/>
        </p:nvSpPr>
        <p:spPr>
          <a:xfrm>
            <a:off x="593651" y="1240464"/>
            <a:ext cx="813390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Bibliotecas de documentos</a:t>
            </a:r>
            <a:endParaRPr lang="es-ES" dirty="0"/>
          </a:p>
          <a:p>
            <a:endParaRPr lang="es-ES" sz="1200" dirty="0">
              <a:ea typeface="+mn-lt"/>
              <a:cs typeface="+mn-lt"/>
            </a:endParaRPr>
          </a:p>
          <a:p>
            <a:pPr marL="285750" indent="-285750">
              <a:buFont typeface="Arial"/>
              <a:buChar char="•"/>
            </a:pPr>
            <a:r>
              <a:rPr lang="es-ES" sz="1200" dirty="0">
                <a:ea typeface="+mn-lt"/>
                <a:cs typeface="+mn-lt"/>
              </a:rPr>
              <a:t>Diferencia entre carpetas y bibliotecas</a:t>
            </a:r>
            <a:endParaRPr lang="es-ES" dirty="0">
              <a:ea typeface="Roboto"/>
              <a:cs typeface="Roboto"/>
            </a:endParaRPr>
          </a:p>
          <a:p>
            <a:pPr marL="285750" indent="-285750">
              <a:buFont typeface="Arial"/>
              <a:buChar char="•"/>
            </a:pPr>
            <a:r>
              <a:rPr lang="es-ES" sz="1200" dirty="0">
                <a:ea typeface="+mn-lt"/>
                <a:cs typeface="+mn-lt"/>
              </a:rPr>
              <a:t>Vista moderna</a:t>
            </a:r>
            <a:endParaRPr lang="es-ES" dirty="0"/>
          </a:p>
          <a:p>
            <a:pPr marL="285750" indent="-285750">
              <a:buFont typeface="Arial"/>
              <a:buChar char="•"/>
            </a:pPr>
            <a:r>
              <a:rPr lang="es-ES" sz="1200" dirty="0" err="1">
                <a:ea typeface="+mn-lt"/>
                <a:cs typeface="+mn-lt"/>
              </a:rPr>
              <a:t>Versionamiento</a:t>
            </a:r>
            <a:r>
              <a:rPr lang="es-ES" sz="1200" dirty="0">
                <a:ea typeface="+mn-lt"/>
                <a:cs typeface="+mn-lt"/>
              </a:rPr>
              <a:t> avanzado</a:t>
            </a:r>
            <a:endParaRPr lang="es-ES" dirty="0"/>
          </a:p>
          <a:p>
            <a:pPr marL="285750" indent="-285750">
              <a:buFont typeface="Arial"/>
              <a:buChar char="•"/>
            </a:pPr>
            <a:r>
              <a:rPr lang="es-ES" sz="1200" dirty="0">
                <a:ea typeface="+mn-lt"/>
                <a:cs typeface="+mn-lt"/>
              </a:rPr>
              <a:t>Metadatos (palabras clave, etiquetas, estado del documento)</a:t>
            </a:r>
            <a:endParaRPr lang="es-ES" dirty="0"/>
          </a:p>
          <a:p>
            <a:pPr marL="285750" indent="-285750">
              <a:buFont typeface="Arial"/>
              <a:buChar char="•"/>
            </a:pPr>
            <a:r>
              <a:rPr lang="es-ES" sz="1200" dirty="0">
                <a:ea typeface="+mn-lt"/>
                <a:cs typeface="+mn-lt"/>
              </a:rPr>
              <a:t>Vistas personalizadas (por área, por fecha, por responsable)</a:t>
            </a:r>
            <a:endParaRPr lang="es-ES" dirty="0"/>
          </a:p>
          <a:p>
            <a:pPr marL="285750" indent="-285750">
              <a:buFont typeface="Arial"/>
              <a:buChar char="•"/>
            </a:pPr>
            <a:endParaRPr lang="es-ES" sz="1200" dirty="0">
              <a:ea typeface="Roboto"/>
              <a:cs typeface="Roboto"/>
            </a:endParaRPr>
          </a:p>
          <a:p>
            <a:endParaRPr lang="es-ES" sz="1200" dirty="0">
              <a:ea typeface="Roboto"/>
              <a:cs typeface="Roboto"/>
            </a:endParaRPr>
          </a:p>
          <a:p>
            <a:r>
              <a:rPr lang="es-ES" sz="1200" b="1" dirty="0">
                <a:ea typeface="+mn-lt"/>
                <a:cs typeface="+mn-lt"/>
              </a:rPr>
              <a:t>Ejercicio:</a:t>
            </a:r>
            <a:br>
              <a:rPr lang="es-ES" sz="1200" b="1" dirty="0">
                <a:ea typeface="+mn-lt"/>
                <a:cs typeface="+mn-lt"/>
              </a:rPr>
            </a:br>
            <a:r>
              <a:rPr lang="es-ES" sz="1200" dirty="0">
                <a:ea typeface="+mn-lt"/>
                <a:cs typeface="+mn-lt"/>
              </a:rPr>
              <a:t>Crear una biblioteca llamada “Documentos Oficiales” y agregar columnas como:</a:t>
            </a:r>
          </a:p>
          <a:p>
            <a:pPr lvl="1">
              <a:buFont typeface="Courier New"/>
              <a:buChar char="o"/>
            </a:pPr>
            <a:r>
              <a:rPr lang="es-ES" sz="1200" dirty="0">
                <a:ea typeface="+mn-lt"/>
                <a:cs typeface="+mn-lt"/>
              </a:rPr>
              <a:t>Estado (Borrador / Vigente / Obsoleto)</a:t>
            </a:r>
            <a:endParaRPr lang="es-ES">
              <a:ea typeface="Roboto"/>
              <a:cs typeface="Roboto"/>
            </a:endParaRPr>
          </a:p>
          <a:p>
            <a:pPr lvl="1">
              <a:buFont typeface="Courier New"/>
              <a:buChar char="o"/>
            </a:pPr>
            <a:r>
              <a:rPr lang="es-ES" sz="1200" dirty="0">
                <a:ea typeface="+mn-lt"/>
                <a:cs typeface="+mn-lt"/>
              </a:rPr>
              <a:t>Responsable</a:t>
            </a:r>
            <a:endParaRPr lang="es-ES">
              <a:ea typeface="Roboto"/>
              <a:cs typeface="Roboto"/>
            </a:endParaRPr>
          </a:p>
          <a:p>
            <a:pPr lvl="1">
              <a:buFont typeface="Courier New"/>
              <a:buChar char="o"/>
            </a:pPr>
            <a:r>
              <a:rPr lang="es-ES" sz="1200" dirty="0">
                <a:ea typeface="+mn-lt"/>
                <a:cs typeface="+mn-lt"/>
              </a:rPr>
              <a:t>Fecha de última actualización</a:t>
            </a:r>
            <a:endParaRPr lang="es-ES">
              <a:ea typeface="Roboto"/>
              <a:cs typeface="Roboto"/>
            </a:endParaRPr>
          </a:p>
          <a:p>
            <a:pPr marL="171450" indent="-171450">
              <a:buFont typeface="Arial"/>
              <a:buChar char="•"/>
            </a:pPr>
            <a:endParaRPr lang="es-ES" sz="1200" dirty="0">
              <a:ea typeface="Roboto"/>
              <a:cs typeface="Roboto"/>
            </a:endParaRPr>
          </a:p>
          <a:p>
            <a:endParaRPr lang="es-ES" sz="1200" b="1" dirty="0">
              <a:ea typeface="Roboto"/>
              <a:cs typeface="Roboto"/>
            </a:endParaRPr>
          </a:p>
        </p:txBody>
      </p:sp>
    </p:spTree>
    <p:extLst>
      <p:ext uri="{BB962C8B-B14F-4D97-AF65-F5344CB8AC3E}">
        <p14:creationId xmlns:p14="http://schemas.microsoft.com/office/powerpoint/2010/main" val="4197984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E9C4C-39A2-BA6B-84F8-8C14B79F4D7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480FDCF-E764-AE76-9532-954BDBE9AE85}"/>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9F1B67C3-7C19-0B01-E6D1-8E7DD39BF393}"/>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3058A3A-7652-249B-4CEA-8FD58E5B02AE}"/>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Bibliotecas</a:t>
              </a:r>
              <a:r>
                <a:rPr lang="en-US" sz="1900" b="1" dirty="0">
                  <a:solidFill>
                    <a:srgbClr val="1F3B72"/>
                  </a:solidFill>
                  <a:latin typeface="+mj-lt"/>
                </a:rPr>
                <a:t>, </a:t>
              </a:r>
              <a:r>
                <a:rPr lang="en-US" sz="1900" b="1" dirty="0" err="1">
                  <a:solidFill>
                    <a:srgbClr val="1F3B72"/>
                  </a:solidFill>
                  <a:latin typeface="+mj-lt"/>
                </a:rPr>
                <a:t>listas</a:t>
              </a:r>
              <a:r>
                <a:rPr lang="en-US" sz="1900" b="1" dirty="0">
                  <a:solidFill>
                    <a:srgbClr val="1F3B72"/>
                  </a:solidFill>
                  <a:latin typeface="+mj-lt"/>
                </a:rPr>
                <a:t> y </a:t>
              </a:r>
              <a:r>
                <a:rPr lang="en-US" sz="1900" b="1" dirty="0" err="1">
                  <a:solidFill>
                    <a:srgbClr val="1F3B72"/>
                  </a:solidFill>
                  <a:latin typeface="+mj-lt"/>
                </a:rPr>
                <a:t>permisos</a:t>
              </a:r>
              <a:endParaRPr lang="es-ES" dirty="0" err="1"/>
            </a:p>
          </p:txBody>
        </p:sp>
      </p:grpSp>
      <p:grpSp>
        <p:nvGrpSpPr>
          <p:cNvPr id="7" name="Group 7">
            <a:extLst>
              <a:ext uri="{FF2B5EF4-FFF2-40B4-BE49-F238E27FC236}">
                <a16:creationId xmlns:a16="http://schemas.microsoft.com/office/drawing/2014/main" id="{3465FE00-13F6-5849-C516-52655986EB6A}"/>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567A005A-1DC4-212B-38E1-3F59B9DF2A8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D441815D-DEE3-E06D-51C5-A666335FF2D4}"/>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A997E533-F2B5-F6E5-07C8-1AB1FDC3BEFD}"/>
              </a:ext>
            </a:extLst>
          </p:cNvPr>
          <p:cNvSpPr txBox="1"/>
          <p:nvPr/>
        </p:nvSpPr>
        <p:spPr>
          <a:xfrm>
            <a:off x="593651" y="1153654"/>
            <a:ext cx="813390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Listas de SharePoint </a:t>
            </a:r>
            <a:endParaRPr lang="es-ES" dirty="0"/>
          </a:p>
          <a:p>
            <a:r>
              <a:rPr lang="es-ES" sz="1200" dirty="0">
                <a:ea typeface="+mn-lt"/>
                <a:cs typeface="+mn-lt"/>
              </a:rPr>
              <a:t>Ejemplos de usos reales:</a:t>
            </a:r>
            <a:endParaRPr lang="es-ES" dirty="0">
              <a:ea typeface="+mn-lt"/>
              <a:cs typeface="+mn-lt"/>
            </a:endParaRPr>
          </a:p>
          <a:p>
            <a:pPr marL="171450" indent="-171450">
              <a:buFont typeface="Arial"/>
              <a:buChar char="•"/>
            </a:pPr>
            <a:r>
              <a:rPr lang="es-ES" sz="1200" dirty="0">
                <a:ea typeface="+mn-lt"/>
                <a:cs typeface="+mn-lt"/>
              </a:rPr>
              <a:t>Registro de proveedores</a:t>
            </a:r>
            <a:endParaRPr lang="es-ES" dirty="0">
              <a:ea typeface="Roboto"/>
              <a:cs typeface="Roboto"/>
            </a:endParaRPr>
          </a:p>
          <a:p>
            <a:pPr marL="171450" indent="-171450">
              <a:buFont typeface="Arial"/>
              <a:buChar char="•"/>
            </a:pPr>
            <a:r>
              <a:rPr lang="es-ES" sz="1200" dirty="0">
                <a:ea typeface="+mn-lt"/>
                <a:cs typeface="+mn-lt"/>
              </a:rPr>
              <a:t>Control de inventario</a:t>
            </a:r>
            <a:endParaRPr lang="es-ES" dirty="0">
              <a:ea typeface="Roboto"/>
              <a:cs typeface="Roboto"/>
            </a:endParaRPr>
          </a:p>
          <a:p>
            <a:pPr marL="171450" indent="-171450">
              <a:buFont typeface="Arial"/>
              <a:buChar char="•"/>
            </a:pPr>
            <a:r>
              <a:rPr lang="es-ES" sz="1200" dirty="0">
                <a:ea typeface="+mn-lt"/>
                <a:cs typeface="+mn-lt"/>
              </a:rPr>
              <a:t>Seguimiento de incidentes</a:t>
            </a:r>
            <a:endParaRPr lang="es-ES" dirty="0">
              <a:ea typeface="Roboto"/>
              <a:cs typeface="Roboto"/>
            </a:endParaRPr>
          </a:p>
          <a:p>
            <a:pPr marL="171450" indent="-171450">
              <a:buFont typeface="Arial"/>
              <a:buChar char="•"/>
            </a:pPr>
            <a:r>
              <a:rPr lang="es-ES" sz="1200" dirty="0">
                <a:ea typeface="+mn-lt"/>
                <a:cs typeface="+mn-lt"/>
              </a:rPr>
              <a:t>Flujos de aprobación</a:t>
            </a:r>
            <a:endParaRPr lang="es-ES" dirty="0">
              <a:ea typeface="Roboto"/>
              <a:cs typeface="Roboto"/>
            </a:endParaRPr>
          </a:p>
          <a:p>
            <a:pPr marL="171450" indent="-171450">
              <a:buFont typeface="Arial"/>
              <a:buChar char="•"/>
            </a:pPr>
            <a:r>
              <a:rPr lang="es-ES" sz="1200" dirty="0">
                <a:ea typeface="+mn-lt"/>
                <a:cs typeface="+mn-lt"/>
              </a:rPr>
              <a:t>Registro de solicitudes internas</a:t>
            </a:r>
            <a:endParaRPr lang="es-ES">
              <a:ea typeface="Roboto"/>
              <a:cs typeface="Roboto"/>
            </a:endParaRPr>
          </a:p>
          <a:p>
            <a:pPr marL="285750" indent="-285750">
              <a:buFont typeface="Arial"/>
              <a:buChar char="•"/>
            </a:pPr>
            <a:endParaRPr lang="es-ES" sz="1200" dirty="0">
              <a:ea typeface="Roboto"/>
              <a:cs typeface="Roboto"/>
            </a:endParaRPr>
          </a:p>
          <a:p>
            <a:r>
              <a:rPr lang="es-ES" sz="1200" dirty="0">
                <a:ea typeface="+mn-lt"/>
                <a:cs typeface="+mn-lt"/>
              </a:rPr>
              <a:t>Construcción paso a paso:</a:t>
            </a:r>
            <a:endParaRPr lang="es-ES"/>
          </a:p>
          <a:p>
            <a:pPr marL="285750" indent="-285750">
              <a:buFont typeface="Arial"/>
              <a:buChar char="•"/>
            </a:pPr>
            <a:r>
              <a:rPr lang="es-ES" sz="1200" dirty="0">
                <a:ea typeface="+mn-lt"/>
                <a:cs typeface="+mn-lt"/>
              </a:rPr>
              <a:t>Crear lista</a:t>
            </a:r>
            <a:endParaRPr lang="es-ES"/>
          </a:p>
          <a:p>
            <a:pPr marL="285750" indent="-285750">
              <a:buFont typeface="Arial"/>
              <a:buChar char="•"/>
            </a:pPr>
            <a:r>
              <a:rPr lang="es-ES" sz="1200" dirty="0">
                <a:ea typeface="+mn-lt"/>
                <a:cs typeface="+mn-lt"/>
              </a:rPr>
              <a:t>Agregar columnas (texto, elección, número, fecha, usuario, etc.)</a:t>
            </a:r>
            <a:endParaRPr lang="es-ES" dirty="0"/>
          </a:p>
          <a:p>
            <a:pPr marL="285750" indent="-285750">
              <a:buFont typeface="Arial"/>
              <a:buChar char="•"/>
            </a:pPr>
            <a:r>
              <a:rPr lang="es-ES" sz="1200" dirty="0">
                <a:ea typeface="+mn-lt"/>
                <a:cs typeface="+mn-lt"/>
              </a:rPr>
              <a:t>Crear vistas (</a:t>
            </a:r>
            <a:r>
              <a:rPr lang="es-ES" sz="1200" dirty="0" err="1">
                <a:ea typeface="+mn-lt"/>
                <a:cs typeface="+mn-lt"/>
              </a:rPr>
              <a:t>kanban</a:t>
            </a:r>
            <a:r>
              <a:rPr lang="es-ES" sz="1200" dirty="0">
                <a:ea typeface="+mn-lt"/>
                <a:cs typeface="+mn-lt"/>
              </a:rPr>
              <a:t>, lista, galería)</a:t>
            </a:r>
            <a:endParaRPr lang="es-ES" dirty="0"/>
          </a:p>
          <a:p>
            <a:endParaRPr lang="es-ES" sz="1200" dirty="0">
              <a:ea typeface="Roboto"/>
              <a:cs typeface="Roboto"/>
            </a:endParaRPr>
          </a:p>
          <a:p>
            <a:r>
              <a:rPr lang="es-ES" sz="1200" b="1" dirty="0">
                <a:ea typeface="+mn-lt"/>
                <a:cs typeface="+mn-lt"/>
              </a:rPr>
              <a:t>Ejercicio:</a:t>
            </a:r>
            <a:br>
              <a:rPr lang="es-ES" sz="1200" b="1" dirty="0">
                <a:ea typeface="+mn-lt"/>
                <a:cs typeface="+mn-lt"/>
              </a:rPr>
            </a:br>
            <a:r>
              <a:rPr lang="es-ES" sz="1200" dirty="0">
                <a:ea typeface="+mn-lt"/>
                <a:cs typeface="+mn-lt"/>
              </a:rPr>
              <a:t>Construir una lista simple de “Solicitudes internas” con columnas:</a:t>
            </a:r>
          </a:p>
          <a:p>
            <a:pPr marL="285750" indent="-285750">
              <a:buFont typeface="Arial"/>
              <a:buChar char="•"/>
            </a:pPr>
            <a:r>
              <a:rPr lang="es-ES" sz="1200" dirty="0">
                <a:ea typeface="+mn-lt"/>
                <a:cs typeface="+mn-lt"/>
              </a:rPr>
              <a:t>Solicitante</a:t>
            </a:r>
            <a:endParaRPr lang="es-ES" dirty="0"/>
          </a:p>
          <a:p>
            <a:pPr marL="285750" indent="-285750">
              <a:buFont typeface="Arial"/>
              <a:buChar char="•"/>
            </a:pPr>
            <a:r>
              <a:rPr lang="es-ES" sz="1200" dirty="0">
                <a:ea typeface="+mn-lt"/>
                <a:cs typeface="+mn-lt"/>
              </a:rPr>
              <a:t>Tipo de solicitud</a:t>
            </a:r>
            <a:endParaRPr lang="es-ES" dirty="0"/>
          </a:p>
          <a:p>
            <a:pPr marL="285750" indent="-285750">
              <a:buFont typeface="Arial"/>
              <a:buChar char="•"/>
            </a:pPr>
            <a:r>
              <a:rPr lang="es-ES" sz="1200" dirty="0">
                <a:ea typeface="+mn-lt"/>
                <a:cs typeface="+mn-lt"/>
              </a:rPr>
              <a:t>Prioridad</a:t>
            </a:r>
            <a:endParaRPr lang="es-ES" dirty="0"/>
          </a:p>
          <a:p>
            <a:pPr marL="285750" indent="-285750">
              <a:buFont typeface="Arial"/>
              <a:buChar char="•"/>
            </a:pPr>
            <a:r>
              <a:rPr lang="es-ES" sz="1200" dirty="0">
                <a:ea typeface="+mn-lt"/>
                <a:cs typeface="+mn-lt"/>
              </a:rPr>
              <a:t>Estado</a:t>
            </a:r>
            <a:endParaRPr lang="es-ES" dirty="0">
              <a:ea typeface="+mn-lt"/>
              <a:cs typeface="+mn-lt"/>
            </a:endParaRPr>
          </a:p>
          <a:p>
            <a:pPr marL="285750" indent="-285750">
              <a:buFont typeface="Arial"/>
              <a:buChar char="•"/>
            </a:pPr>
            <a:r>
              <a:rPr lang="es-ES" sz="1200" dirty="0">
                <a:ea typeface="+mn-lt"/>
                <a:cs typeface="+mn-lt"/>
              </a:rPr>
              <a:t>Fecha</a:t>
            </a:r>
            <a:endParaRPr lang="es-ES" dirty="0">
              <a:ea typeface="+mn-lt"/>
              <a:cs typeface="+mn-lt"/>
            </a:endParaRPr>
          </a:p>
        </p:txBody>
      </p:sp>
    </p:spTree>
    <p:extLst>
      <p:ext uri="{BB962C8B-B14F-4D97-AF65-F5344CB8AC3E}">
        <p14:creationId xmlns:p14="http://schemas.microsoft.com/office/powerpoint/2010/main" val="1645481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17FD9-AB42-A45B-FE3B-16E32FB2A6F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29FB337-5000-30D5-7F6F-A7D12CB15856}"/>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9D711EF-2F98-FA20-E74C-D5507B683CA2}"/>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EDC621BF-98AB-1AF4-F2D1-8499379C7691}"/>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Bibliotecas</a:t>
              </a:r>
              <a:r>
                <a:rPr lang="en-US" sz="1900" b="1" dirty="0">
                  <a:solidFill>
                    <a:srgbClr val="1F3B72"/>
                  </a:solidFill>
                  <a:latin typeface="+mj-lt"/>
                </a:rPr>
                <a:t>, </a:t>
              </a:r>
              <a:r>
                <a:rPr lang="en-US" sz="1900" b="1" dirty="0" err="1">
                  <a:solidFill>
                    <a:srgbClr val="1F3B72"/>
                  </a:solidFill>
                  <a:latin typeface="+mj-lt"/>
                </a:rPr>
                <a:t>listas</a:t>
              </a:r>
              <a:r>
                <a:rPr lang="en-US" sz="1900" b="1" dirty="0">
                  <a:solidFill>
                    <a:srgbClr val="1F3B72"/>
                  </a:solidFill>
                  <a:latin typeface="+mj-lt"/>
                </a:rPr>
                <a:t> y </a:t>
              </a:r>
              <a:r>
                <a:rPr lang="en-US" sz="1900" b="1" dirty="0" err="1">
                  <a:solidFill>
                    <a:srgbClr val="1F3B72"/>
                  </a:solidFill>
                  <a:latin typeface="+mj-lt"/>
                </a:rPr>
                <a:t>permisos</a:t>
              </a:r>
              <a:endParaRPr lang="es-ES" dirty="0" err="1"/>
            </a:p>
          </p:txBody>
        </p:sp>
      </p:grpSp>
      <p:grpSp>
        <p:nvGrpSpPr>
          <p:cNvPr id="7" name="Group 7">
            <a:extLst>
              <a:ext uri="{FF2B5EF4-FFF2-40B4-BE49-F238E27FC236}">
                <a16:creationId xmlns:a16="http://schemas.microsoft.com/office/drawing/2014/main" id="{FCC3E53B-B52C-3E5F-4AA0-A612E338915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8B00AFB-E299-DBDE-338B-A9CE8153EE6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F768189-DE36-2FD6-086D-94653E21B05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A3B8E47E-6257-23EE-14CE-DCDC1A0BA022}"/>
              </a:ext>
            </a:extLst>
          </p:cNvPr>
          <p:cNvSpPr txBox="1"/>
          <p:nvPr/>
        </p:nvSpPr>
        <p:spPr>
          <a:xfrm>
            <a:off x="593651" y="1153654"/>
            <a:ext cx="8133906"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Permisos: el corazón de SharePoint </a:t>
            </a:r>
            <a:endParaRPr lang="es-ES" b="1" dirty="0">
              <a:ea typeface="+mn-lt"/>
              <a:cs typeface="+mn-lt"/>
            </a:endParaRPr>
          </a:p>
          <a:p>
            <a:pPr marL="285750" indent="-285750">
              <a:buFont typeface="Arial"/>
              <a:buChar char="•"/>
            </a:pPr>
            <a:r>
              <a:rPr lang="es-ES" sz="1200" dirty="0">
                <a:ea typeface="+mn-lt"/>
                <a:cs typeface="+mn-lt"/>
              </a:rPr>
              <a:t>Permisos por sitio</a:t>
            </a:r>
            <a:endParaRPr lang="es-ES" dirty="0"/>
          </a:p>
          <a:p>
            <a:pPr marL="285750" indent="-285750">
              <a:buFont typeface="Arial"/>
              <a:buChar char="•"/>
            </a:pPr>
            <a:r>
              <a:rPr lang="es-ES" sz="1200" dirty="0">
                <a:ea typeface="+mn-lt"/>
                <a:cs typeface="+mn-lt"/>
              </a:rPr>
              <a:t>Permisos por biblioteca</a:t>
            </a:r>
            <a:endParaRPr lang="es-ES" dirty="0"/>
          </a:p>
          <a:p>
            <a:pPr marL="285750" indent="-285750">
              <a:buFont typeface="Arial"/>
              <a:buChar char="•"/>
            </a:pPr>
            <a:r>
              <a:rPr lang="es-ES" sz="1200" dirty="0">
                <a:ea typeface="+mn-lt"/>
                <a:cs typeface="+mn-lt"/>
              </a:rPr>
              <a:t>Permisos por carpeta</a:t>
            </a:r>
            <a:endParaRPr lang="es-ES" dirty="0"/>
          </a:p>
          <a:p>
            <a:pPr marL="285750" indent="-285750">
              <a:buFont typeface="Arial"/>
              <a:buChar char="•"/>
            </a:pPr>
            <a:r>
              <a:rPr lang="es-ES" sz="1200" dirty="0">
                <a:ea typeface="+mn-lt"/>
                <a:cs typeface="+mn-lt"/>
              </a:rPr>
              <a:t>Permisos por archivo</a:t>
            </a:r>
            <a:endParaRPr lang="es-ES" dirty="0"/>
          </a:p>
          <a:p>
            <a:pPr marL="285750" indent="-285750">
              <a:buFont typeface="Arial"/>
              <a:buChar char="•"/>
            </a:pPr>
            <a:r>
              <a:rPr lang="es-ES" sz="1200" dirty="0">
                <a:ea typeface="+mn-lt"/>
                <a:cs typeface="+mn-lt"/>
              </a:rPr>
              <a:t>Grupos:</a:t>
            </a:r>
            <a:endParaRPr lang="es-ES" dirty="0">
              <a:ea typeface="+mn-lt"/>
              <a:cs typeface="+mn-lt"/>
            </a:endParaRPr>
          </a:p>
          <a:p>
            <a:pPr marL="285750" indent="-285750">
              <a:buFont typeface="Arial"/>
              <a:buChar char="•"/>
            </a:pPr>
            <a:r>
              <a:rPr lang="es-ES" sz="1200" dirty="0">
                <a:ea typeface="+mn-lt"/>
                <a:cs typeface="+mn-lt"/>
              </a:rPr>
              <a:t>Visitantes</a:t>
            </a:r>
            <a:endParaRPr lang="es-ES" dirty="0"/>
          </a:p>
          <a:p>
            <a:pPr marL="285750" indent="-285750">
              <a:buFont typeface="Arial"/>
              <a:buChar char="•"/>
            </a:pPr>
            <a:r>
              <a:rPr lang="es-ES" sz="1200" dirty="0">
                <a:ea typeface="+mn-lt"/>
                <a:cs typeface="+mn-lt"/>
              </a:rPr>
              <a:t>Miembros</a:t>
            </a:r>
            <a:endParaRPr lang="es-ES" dirty="0"/>
          </a:p>
          <a:p>
            <a:pPr marL="285750" indent="-285750">
              <a:buFont typeface="Arial"/>
              <a:buChar char="•"/>
            </a:pPr>
            <a:r>
              <a:rPr lang="es-ES" sz="1200" dirty="0">
                <a:ea typeface="+mn-lt"/>
                <a:cs typeface="+mn-lt"/>
              </a:rPr>
              <a:t>Propietarios</a:t>
            </a:r>
            <a:endParaRPr lang="es-ES" dirty="0"/>
          </a:p>
          <a:p>
            <a:pPr marL="285750" indent="-285750">
              <a:buFont typeface="Arial"/>
              <a:buChar char="•"/>
            </a:pPr>
            <a:r>
              <a:rPr lang="es-ES" sz="1200" dirty="0">
                <a:ea typeface="+mn-lt"/>
                <a:cs typeface="+mn-lt"/>
              </a:rPr>
              <a:t>Herencia de permisos</a:t>
            </a:r>
            <a:endParaRPr lang="es-ES" dirty="0"/>
          </a:p>
          <a:p>
            <a:pPr marL="285750" indent="-285750">
              <a:buFont typeface="Arial"/>
              <a:buChar char="•"/>
            </a:pPr>
            <a:r>
              <a:rPr lang="es-ES" sz="1200" dirty="0">
                <a:ea typeface="+mn-lt"/>
                <a:cs typeface="+mn-lt"/>
              </a:rPr>
              <a:t>Romper herencia (y cuándo NO hacerlo)</a:t>
            </a:r>
            <a:endParaRPr lang="es-ES" dirty="0"/>
          </a:p>
          <a:p>
            <a:pPr marL="285750" indent="-285750">
              <a:buFont typeface="Arial"/>
              <a:buChar char="•"/>
            </a:pPr>
            <a:r>
              <a:rPr lang="es-ES" sz="1200" dirty="0">
                <a:ea typeface="+mn-lt"/>
                <a:cs typeface="+mn-lt"/>
              </a:rPr>
              <a:t>Control del acceso externo</a:t>
            </a:r>
            <a:endParaRPr lang="es-ES" dirty="0"/>
          </a:p>
          <a:p>
            <a:endParaRPr lang="es-ES" sz="1200" dirty="0">
              <a:ea typeface="+mn-lt"/>
              <a:cs typeface="+mn-lt"/>
            </a:endParaRPr>
          </a:p>
        </p:txBody>
      </p:sp>
      <p:pic>
        <p:nvPicPr>
          <p:cNvPr id="5" name="Imagen 4" descr="10 ejemplos de sitios de SharePoint para inspirarte [2025] | Guru">
            <a:extLst>
              <a:ext uri="{FF2B5EF4-FFF2-40B4-BE49-F238E27FC236}">
                <a16:creationId xmlns:a16="http://schemas.microsoft.com/office/drawing/2014/main" id="{D27EA008-FFF6-7B8E-3CBB-0E5755E90E31}"/>
              </a:ext>
            </a:extLst>
          </p:cNvPr>
          <p:cNvPicPr>
            <a:picLocks noChangeAspect="1"/>
          </p:cNvPicPr>
          <p:nvPr/>
        </p:nvPicPr>
        <p:blipFill>
          <a:blip r:embed="rId3"/>
          <a:stretch>
            <a:fillRect/>
          </a:stretch>
        </p:blipFill>
        <p:spPr>
          <a:xfrm>
            <a:off x="4823086" y="1153369"/>
            <a:ext cx="1762125" cy="2590800"/>
          </a:xfrm>
          <a:prstGeom prst="rect">
            <a:avLst/>
          </a:prstGeom>
        </p:spPr>
      </p:pic>
    </p:spTree>
    <p:extLst>
      <p:ext uri="{BB962C8B-B14F-4D97-AF65-F5344CB8AC3E}">
        <p14:creationId xmlns:p14="http://schemas.microsoft.com/office/powerpoint/2010/main" val="698431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17B89-AC36-0738-AADE-1F7CEE5D73C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0B89A45-EE5B-E3CA-74D7-7F191CE850A1}"/>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AE4ABDD6-C46F-44AB-CE6A-7C54A14DA68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0056689A-3120-8C55-A775-A5E11482329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Buenas</a:t>
              </a:r>
              <a:r>
                <a:rPr lang="en-US" sz="1900" b="1" dirty="0">
                  <a:solidFill>
                    <a:srgbClr val="1F3B72"/>
                  </a:solidFill>
                  <a:latin typeface="+mj-lt"/>
                </a:rPr>
                <a:t> </a:t>
              </a:r>
              <a:r>
                <a:rPr lang="en-US" sz="1900" b="1" dirty="0" err="1">
                  <a:solidFill>
                    <a:srgbClr val="1F3B72"/>
                  </a:solidFill>
                  <a:latin typeface="+mj-lt"/>
                </a:rPr>
                <a:t>prácticas</a:t>
              </a:r>
              <a:r>
                <a:rPr lang="en-US" sz="1900" b="1" dirty="0">
                  <a:solidFill>
                    <a:srgbClr val="1F3B72"/>
                  </a:solidFill>
                  <a:latin typeface="+mj-lt"/>
                </a:rPr>
                <a:t> para SharePoint </a:t>
              </a:r>
              <a:r>
                <a:rPr lang="en-US" sz="1900" b="1" dirty="0" err="1">
                  <a:solidFill>
                    <a:srgbClr val="1F3B72"/>
                  </a:solidFill>
                  <a:latin typeface="+mj-lt"/>
                </a:rPr>
                <a:t>como</a:t>
              </a:r>
              <a:r>
                <a:rPr lang="en-US" sz="1900" b="1" dirty="0">
                  <a:solidFill>
                    <a:srgbClr val="1F3B72"/>
                  </a:solidFill>
                  <a:latin typeface="+mj-lt"/>
                </a:rPr>
                <a:t> Intranet</a:t>
              </a:r>
              <a:endParaRPr lang="es-ES" dirty="0"/>
            </a:p>
          </p:txBody>
        </p:sp>
      </p:grpSp>
      <p:grpSp>
        <p:nvGrpSpPr>
          <p:cNvPr id="7" name="Group 7">
            <a:extLst>
              <a:ext uri="{FF2B5EF4-FFF2-40B4-BE49-F238E27FC236}">
                <a16:creationId xmlns:a16="http://schemas.microsoft.com/office/drawing/2014/main" id="{212C4A8B-A698-1D95-A332-B3FE62000F1B}"/>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E64E70FA-4949-565B-71BE-A745B725084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C6E56009-F5E5-C624-DD5E-6C692D82D92F}"/>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7DEDF60C-C0EE-CE19-CC13-CE11B8BC0793}"/>
              </a:ext>
            </a:extLst>
          </p:cNvPr>
          <p:cNvSpPr txBox="1"/>
          <p:nvPr/>
        </p:nvSpPr>
        <p:spPr>
          <a:xfrm>
            <a:off x="593651" y="1153654"/>
            <a:ext cx="813390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Estructura sugerida de una intranet</a:t>
            </a:r>
            <a:endParaRPr lang="es-ES" dirty="0"/>
          </a:p>
          <a:p>
            <a:pPr marL="285750" indent="-285750">
              <a:buFont typeface="Arial"/>
              <a:buChar char="•"/>
            </a:pPr>
            <a:endParaRPr lang="es-ES" sz="1200" dirty="0">
              <a:ea typeface="+mn-lt"/>
              <a:cs typeface="+mn-lt"/>
            </a:endParaRPr>
          </a:p>
          <a:p>
            <a:r>
              <a:rPr lang="es-ES" sz="1200" dirty="0">
                <a:ea typeface="+mn-lt"/>
                <a:cs typeface="+mn-lt"/>
              </a:rPr>
              <a:t>🏠 Inicio (noticias, anuncios, accesos rápidos)</a:t>
            </a:r>
            <a:endParaRPr lang="es-ES" sz="1200" dirty="0">
              <a:ea typeface="Roboto"/>
              <a:cs typeface="Roboto"/>
            </a:endParaRPr>
          </a:p>
          <a:p>
            <a:r>
              <a:rPr lang="es-ES" sz="1200" dirty="0">
                <a:ea typeface="+mn-lt"/>
                <a:cs typeface="+mn-lt"/>
              </a:rPr>
              <a:t>📁 Documentos oficiales</a:t>
            </a:r>
            <a:endParaRPr lang="es-ES" dirty="0">
              <a:ea typeface="Roboto"/>
              <a:cs typeface="Roboto"/>
            </a:endParaRPr>
          </a:p>
          <a:p>
            <a:r>
              <a:rPr lang="es-ES" sz="1200" dirty="0">
                <a:ea typeface="+mn-lt"/>
                <a:cs typeface="+mn-lt"/>
              </a:rPr>
              <a:t>📁 Políticas y procedimientos</a:t>
            </a:r>
            <a:endParaRPr lang="es-ES">
              <a:ea typeface="Roboto"/>
              <a:cs typeface="Roboto"/>
            </a:endParaRPr>
          </a:p>
          <a:p>
            <a:r>
              <a:rPr lang="es-ES" sz="1200" dirty="0">
                <a:ea typeface="+mn-lt"/>
                <a:cs typeface="+mn-lt"/>
              </a:rPr>
              <a:t>📁 Comunicados internos</a:t>
            </a:r>
            <a:endParaRPr lang="es-ES">
              <a:ea typeface="Roboto"/>
              <a:cs typeface="Roboto"/>
            </a:endParaRPr>
          </a:p>
          <a:p>
            <a:r>
              <a:rPr lang="es-ES" sz="1200" dirty="0">
                <a:ea typeface="+mn-lt"/>
                <a:cs typeface="+mn-lt"/>
              </a:rPr>
              <a:t>📁 Formularios y solicitudes</a:t>
            </a:r>
            <a:endParaRPr lang="es-ES" dirty="0">
              <a:ea typeface="Roboto"/>
              <a:cs typeface="Roboto"/>
            </a:endParaRPr>
          </a:p>
          <a:p>
            <a:r>
              <a:rPr lang="es-ES" sz="1200" dirty="0">
                <a:ea typeface="+mn-lt"/>
                <a:cs typeface="+mn-lt"/>
              </a:rPr>
              <a:t>📅 Calendario institucional</a:t>
            </a:r>
            <a:endParaRPr lang="es-ES" dirty="0">
              <a:ea typeface="Roboto"/>
              <a:cs typeface="Roboto"/>
            </a:endParaRPr>
          </a:p>
          <a:p>
            <a:r>
              <a:rPr lang="es-ES" sz="1200" dirty="0">
                <a:ea typeface="+mn-lt"/>
                <a:cs typeface="+mn-lt"/>
              </a:rPr>
              <a:t>👤 Directorio de personas</a:t>
            </a:r>
            <a:endParaRPr lang="es-ES" dirty="0">
              <a:ea typeface="Roboto"/>
              <a:cs typeface="Roboto"/>
            </a:endParaRPr>
          </a:p>
          <a:p>
            <a:pPr marL="285750" indent="-285750">
              <a:buFont typeface="Arial"/>
              <a:buChar char="•"/>
            </a:pPr>
            <a:endParaRPr lang="es-ES" sz="1200" dirty="0">
              <a:ea typeface="Roboto"/>
              <a:cs typeface="Roboto"/>
            </a:endParaRPr>
          </a:p>
          <a:p>
            <a:endParaRPr lang="es-ES" sz="1200" dirty="0">
              <a:ea typeface="+mn-lt"/>
              <a:cs typeface="+mn-lt"/>
            </a:endParaRPr>
          </a:p>
        </p:txBody>
      </p:sp>
    </p:spTree>
    <p:extLst>
      <p:ext uri="{BB962C8B-B14F-4D97-AF65-F5344CB8AC3E}">
        <p14:creationId xmlns:p14="http://schemas.microsoft.com/office/powerpoint/2010/main" val="2969186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1F1F8-8250-FD4A-2AFD-51E5F6249C4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4D3D292-C98C-D616-54B4-BAFF2429203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275665AF-CAE9-C91E-AFFB-40FB825AEE1B}"/>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79F446D-5BB0-12ED-A562-B18D4B00883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Buenas</a:t>
              </a:r>
              <a:r>
                <a:rPr lang="en-US" sz="1900" b="1" dirty="0">
                  <a:solidFill>
                    <a:srgbClr val="1F3B72"/>
                  </a:solidFill>
                  <a:latin typeface="+mj-lt"/>
                </a:rPr>
                <a:t> </a:t>
              </a:r>
              <a:r>
                <a:rPr lang="en-US" sz="1900" b="1" dirty="0" err="1">
                  <a:solidFill>
                    <a:srgbClr val="1F3B72"/>
                  </a:solidFill>
                  <a:latin typeface="+mj-lt"/>
                </a:rPr>
                <a:t>prácticas</a:t>
              </a:r>
              <a:r>
                <a:rPr lang="en-US" sz="1900" b="1" dirty="0">
                  <a:solidFill>
                    <a:srgbClr val="1F3B72"/>
                  </a:solidFill>
                  <a:latin typeface="+mj-lt"/>
                </a:rPr>
                <a:t> para SharePoint </a:t>
              </a:r>
              <a:r>
                <a:rPr lang="en-US" sz="1900" b="1" dirty="0" err="1">
                  <a:solidFill>
                    <a:srgbClr val="1F3B72"/>
                  </a:solidFill>
                  <a:latin typeface="+mj-lt"/>
                </a:rPr>
                <a:t>como</a:t>
              </a:r>
              <a:r>
                <a:rPr lang="en-US" sz="1900" b="1" dirty="0">
                  <a:solidFill>
                    <a:srgbClr val="1F3B72"/>
                  </a:solidFill>
                  <a:latin typeface="+mj-lt"/>
                </a:rPr>
                <a:t> Intranet</a:t>
              </a:r>
              <a:endParaRPr lang="es-ES" dirty="0"/>
            </a:p>
          </p:txBody>
        </p:sp>
      </p:grpSp>
      <p:grpSp>
        <p:nvGrpSpPr>
          <p:cNvPr id="7" name="Group 7">
            <a:extLst>
              <a:ext uri="{FF2B5EF4-FFF2-40B4-BE49-F238E27FC236}">
                <a16:creationId xmlns:a16="http://schemas.microsoft.com/office/drawing/2014/main" id="{9F52A259-9286-4712-1A9B-A17DE37BA39A}"/>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4EDBB6A0-662B-9DDF-1434-B435F7D3EE8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0747C03-0A28-1A1D-920E-F35F403DB85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5802B38E-8F7A-0B44-11B3-6C378920BB88}"/>
              </a:ext>
            </a:extLst>
          </p:cNvPr>
          <p:cNvSpPr txBox="1"/>
          <p:nvPr/>
        </p:nvSpPr>
        <p:spPr>
          <a:xfrm>
            <a:off x="593651" y="1153654"/>
            <a:ext cx="813390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Principios clave de gobernanza </a:t>
            </a:r>
            <a:endParaRPr lang="es-ES" dirty="0"/>
          </a:p>
          <a:p>
            <a:pPr marL="285750" indent="-285750">
              <a:buFont typeface="Arial"/>
              <a:buChar char="•"/>
            </a:pPr>
            <a:endParaRPr lang="es-ES" sz="1200" dirty="0">
              <a:ea typeface="+mn-lt"/>
              <a:cs typeface="+mn-lt"/>
            </a:endParaRPr>
          </a:p>
          <a:p>
            <a:pPr marL="285750" indent="-285750">
              <a:buFont typeface="Arial"/>
              <a:buChar char="•"/>
            </a:pPr>
            <a:r>
              <a:rPr lang="es-ES" sz="1200" dirty="0">
                <a:ea typeface="+mn-lt"/>
                <a:cs typeface="+mn-lt"/>
              </a:rPr>
              <a:t>Nunca entregar acceso de propietario a todos.</a:t>
            </a:r>
            <a:endParaRPr lang="es-ES" dirty="0"/>
          </a:p>
          <a:p>
            <a:pPr marL="285750" indent="-285750">
              <a:buFont typeface="Arial"/>
              <a:buChar char="•"/>
            </a:pPr>
            <a:r>
              <a:rPr lang="es-ES" sz="1200" dirty="0" err="1">
                <a:ea typeface="+mn-lt"/>
                <a:cs typeface="+mn-lt"/>
              </a:rPr>
              <a:t>Versionamiento</a:t>
            </a:r>
            <a:r>
              <a:rPr lang="es-ES" sz="1200" dirty="0">
                <a:ea typeface="+mn-lt"/>
                <a:cs typeface="+mn-lt"/>
              </a:rPr>
              <a:t> obligatorio para documentos oficiales.</a:t>
            </a:r>
            <a:endParaRPr lang="es-ES" dirty="0"/>
          </a:p>
          <a:p>
            <a:pPr marL="285750" indent="-285750">
              <a:buFont typeface="Arial"/>
              <a:buChar char="•"/>
            </a:pPr>
            <a:r>
              <a:rPr lang="es-ES" sz="1200" dirty="0">
                <a:ea typeface="+mn-lt"/>
                <a:cs typeface="+mn-lt"/>
              </a:rPr>
              <a:t>Plantilla de nombrado de documentos.</a:t>
            </a:r>
            <a:endParaRPr lang="es-ES" dirty="0"/>
          </a:p>
          <a:p>
            <a:pPr marL="285750" indent="-285750">
              <a:buFont typeface="Arial"/>
              <a:buChar char="•"/>
            </a:pPr>
            <a:r>
              <a:rPr lang="es-ES" sz="1200" dirty="0">
                <a:ea typeface="+mn-lt"/>
                <a:cs typeface="+mn-lt"/>
              </a:rPr>
              <a:t>Bibliotecas separadas por área.</a:t>
            </a:r>
            <a:endParaRPr lang="es-ES" dirty="0"/>
          </a:p>
          <a:p>
            <a:pPr marL="285750" indent="-285750">
              <a:buFont typeface="Arial"/>
              <a:buChar char="•"/>
            </a:pPr>
            <a:r>
              <a:rPr lang="es-ES" sz="1200" dirty="0">
                <a:ea typeface="+mn-lt"/>
                <a:cs typeface="+mn-lt"/>
              </a:rPr>
              <a:t>Uso de metadatos en vez de carpetas profundas.</a:t>
            </a:r>
            <a:endParaRPr lang="es-ES" dirty="0"/>
          </a:p>
          <a:p>
            <a:endParaRPr lang="es-ES" sz="1200" dirty="0">
              <a:ea typeface="Roboto"/>
              <a:cs typeface="Roboto"/>
            </a:endParaRPr>
          </a:p>
          <a:p>
            <a:pPr marL="285750" indent="-285750">
              <a:buFont typeface="Arial"/>
              <a:buChar char="•"/>
            </a:pPr>
            <a:endParaRPr lang="es-ES" sz="1200" dirty="0">
              <a:ea typeface="Roboto"/>
              <a:cs typeface="Roboto"/>
            </a:endParaRPr>
          </a:p>
          <a:p>
            <a:endParaRPr lang="es-ES" sz="1200" dirty="0">
              <a:ea typeface="+mn-lt"/>
              <a:cs typeface="+mn-lt"/>
            </a:endParaRPr>
          </a:p>
        </p:txBody>
      </p:sp>
    </p:spTree>
    <p:extLst>
      <p:ext uri="{BB962C8B-B14F-4D97-AF65-F5344CB8AC3E}">
        <p14:creationId xmlns:p14="http://schemas.microsoft.com/office/powerpoint/2010/main" val="4158139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ACE64-F6EB-FFFD-3598-277F962A1E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AB5D814-11F9-2A78-2233-37FF73B02338}"/>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296FCCB9-3B1A-98A7-5B89-B0871185278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F696465-FE25-F1B8-80E7-0A391A31384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Comunicación</a:t>
              </a:r>
              <a:r>
                <a:rPr lang="en-US" sz="1900" b="1" dirty="0">
                  <a:solidFill>
                    <a:srgbClr val="1F3B72"/>
                  </a:solidFill>
                  <a:latin typeface="+mj-lt"/>
                </a:rPr>
                <a:t> y Organización con Outlook y OneDrive</a:t>
              </a:r>
              <a:endParaRPr lang="es-ES" dirty="0"/>
            </a:p>
          </p:txBody>
        </p:sp>
      </p:grpSp>
      <p:grpSp>
        <p:nvGrpSpPr>
          <p:cNvPr id="7" name="Group 7">
            <a:extLst>
              <a:ext uri="{FF2B5EF4-FFF2-40B4-BE49-F238E27FC236}">
                <a16:creationId xmlns:a16="http://schemas.microsoft.com/office/drawing/2014/main" id="{F8A994A0-1ADA-AE1A-0A09-28BAACFE335D}"/>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AAE82A0-F424-B5D3-44EA-E7B2DC666B1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C16015D-CB92-329E-6B0E-F47232A5973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4793DB40-D1D3-1EB6-7AF5-CC4DB8940B9F}"/>
              </a:ext>
            </a:extLst>
          </p:cNvPr>
          <p:cNvSpPr txBox="1"/>
          <p:nvPr/>
        </p:nvSpPr>
        <p:spPr>
          <a:xfrm>
            <a:off x="593651" y="1240464"/>
            <a:ext cx="8133906"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b="1" dirty="0"/>
              <a:t>Objetivo</a:t>
            </a:r>
            <a:r>
              <a:rPr lang="es-ES" sz="1200" b="1" dirty="0">
                <a:ea typeface="+mn-lt"/>
                <a:cs typeface="+mn-lt"/>
              </a:rPr>
              <a:t> del módulo</a:t>
            </a:r>
            <a:endParaRPr lang="es-ES" b="1" dirty="0">
              <a:ea typeface="+mn-lt"/>
              <a:cs typeface="+mn-lt"/>
            </a:endParaRPr>
          </a:p>
          <a:p>
            <a:pPr>
              <a:lnSpc>
                <a:spcPct val="150000"/>
              </a:lnSpc>
            </a:pPr>
            <a:endParaRPr lang="es-ES" sz="1200" b="1" dirty="0">
              <a:ea typeface="+mn-lt"/>
              <a:cs typeface="+mn-lt"/>
            </a:endParaRPr>
          </a:p>
          <a:p>
            <a:pPr>
              <a:lnSpc>
                <a:spcPct val="150000"/>
              </a:lnSpc>
            </a:pPr>
            <a:r>
              <a:rPr lang="es-ES" sz="1200" dirty="0">
                <a:ea typeface="+mn-lt"/>
                <a:cs typeface="+mn-lt"/>
              </a:rPr>
              <a:t>Comprender el entorno de Microsoft 365 y sus principales herramientas, identificando cómo su uso integrado permite optimizar el trabajo </a:t>
            </a:r>
            <a:r>
              <a:rPr lang="es-ES" sz="1200" dirty="0">
                <a:ea typeface="Roboto"/>
                <a:cs typeface="Roboto"/>
              </a:rPr>
              <a:t>diario</a:t>
            </a:r>
            <a:r>
              <a:rPr lang="es-ES" sz="1200" dirty="0">
                <a:ea typeface="+mn-lt"/>
                <a:cs typeface="+mn-lt"/>
              </a:rPr>
              <a:t>, </a:t>
            </a:r>
            <a:r>
              <a:rPr lang="es-ES" sz="1200" dirty="0">
                <a:ea typeface="Roboto"/>
                <a:cs typeface="Roboto"/>
              </a:rPr>
              <a:t>mejorar </a:t>
            </a:r>
            <a:r>
              <a:rPr lang="es-ES" sz="1200" dirty="0">
                <a:ea typeface="+mn-lt"/>
                <a:cs typeface="+mn-lt"/>
              </a:rPr>
              <a:t>la</a:t>
            </a:r>
            <a:r>
              <a:rPr lang="es-ES" sz="1200" dirty="0">
                <a:ea typeface="Roboto"/>
                <a:cs typeface="Roboto"/>
              </a:rPr>
              <a:t> organización personal </a:t>
            </a:r>
            <a:r>
              <a:rPr lang="es-ES" sz="1200" dirty="0">
                <a:ea typeface="+mn-lt"/>
                <a:cs typeface="+mn-lt"/>
              </a:rPr>
              <a:t>y</a:t>
            </a:r>
            <a:r>
              <a:rPr lang="es-ES" sz="1200" dirty="0">
                <a:ea typeface="Roboto"/>
                <a:cs typeface="Roboto"/>
              </a:rPr>
              <a:t> potenciar la colaboración en equipos.</a:t>
            </a:r>
            <a:endParaRPr lang="es-ES" dirty="0">
              <a:ea typeface="Roboto"/>
              <a:cs typeface="Roboto"/>
            </a:endParaRPr>
          </a:p>
          <a:p>
            <a:pPr>
              <a:lnSpc>
                <a:spcPct val="150000"/>
              </a:lnSpc>
            </a:pPr>
            <a:endParaRPr lang="es-ES" sz="1200" dirty="0">
              <a:ea typeface="Roboto"/>
              <a:cs typeface="Roboto"/>
            </a:endParaRPr>
          </a:p>
          <a:p>
            <a:endParaRPr lang="es-ES" dirty="0">
              <a:ea typeface="Roboto"/>
              <a:cs typeface="Roboto"/>
            </a:endParaRPr>
          </a:p>
        </p:txBody>
      </p:sp>
      <p:pic>
        <p:nvPicPr>
          <p:cNvPr id="5" name="Imagen 4" descr="Outlook">
            <a:extLst>
              <a:ext uri="{FF2B5EF4-FFF2-40B4-BE49-F238E27FC236}">
                <a16:creationId xmlns:a16="http://schemas.microsoft.com/office/drawing/2014/main" id="{73786E79-F63A-4CAD-12B0-3760A9B3634B}"/>
              </a:ext>
            </a:extLst>
          </p:cNvPr>
          <p:cNvPicPr>
            <a:picLocks noChangeAspect="1"/>
          </p:cNvPicPr>
          <p:nvPr/>
        </p:nvPicPr>
        <p:blipFill>
          <a:blip r:embed="rId3"/>
          <a:stretch>
            <a:fillRect/>
          </a:stretch>
        </p:blipFill>
        <p:spPr>
          <a:xfrm>
            <a:off x="2408921" y="3261047"/>
            <a:ext cx="1132270" cy="849534"/>
          </a:xfrm>
          <a:prstGeom prst="rect">
            <a:avLst/>
          </a:prstGeom>
        </p:spPr>
      </p:pic>
      <p:pic>
        <p:nvPicPr>
          <p:cNvPr id="9" name="Imagen 8" descr="Microsoft OneDrive - Wikipedia, la enciclopedia libre">
            <a:extLst>
              <a:ext uri="{FF2B5EF4-FFF2-40B4-BE49-F238E27FC236}">
                <a16:creationId xmlns:a16="http://schemas.microsoft.com/office/drawing/2014/main" id="{B3B02B76-E835-91B2-E9C6-EDB0A6BA7B72}"/>
              </a:ext>
            </a:extLst>
          </p:cNvPr>
          <p:cNvPicPr>
            <a:picLocks noChangeAspect="1"/>
          </p:cNvPicPr>
          <p:nvPr/>
        </p:nvPicPr>
        <p:blipFill>
          <a:blip r:embed="rId4"/>
          <a:stretch>
            <a:fillRect/>
          </a:stretch>
        </p:blipFill>
        <p:spPr>
          <a:xfrm>
            <a:off x="5301205" y="3161517"/>
            <a:ext cx="1232705" cy="824335"/>
          </a:xfrm>
          <a:prstGeom prst="rect">
            <a:avLst/>
          </a:prstGeom>
        </p:spPr>
      </p:pic>
    </p:spTree>
    <p:extLst>
      <p:ext uri="{BB962C8B-B14F-4D97-AF65-F5344CB8AC3E}">
        <p14:creationId xmlns:p14="http://schemas.microsoft.com/office/powerpoint/2010/main" val="2713344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1DE80-0099-D400-76F3-747151A0BFB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1D3B6A3-59C4-FD5D-EBB8-58930532B93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3BD6A85-E5DF-6AC9-32F5-384DD6D842CC}"/>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31D159B6-C54C-E7B1-A7D0-3E7AFD66B97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Buenas</a:t>
              </a:r>
              <a:r>
                <a:rPr lang="en-US" sz="1900" b="1" dirty="0">
                  <a:solidFill>
                    <a:srgbClr val="1F3B72"/>
                  </a:solidFill>
                  <a:latin typeface="+mj-lt"/>
                </a:rPr>
                <a:t> </a:t>
              </a:r>
              <a:r>
                <a:rPr lang="en-US" sz="1900" b="1" dirty="0" err="1">
                  <a:solidFill>
                    <a:srgbClr val="1F3B72"/>
                  </a:solidFill>
                  <a:latin typeface="+mj-lt"/>
                </a:rPr>
                <a:t>prácticas</a:t>
              </a:r>
              <a:r>
                <a:rPr lang="en-US" sz="1900" b="1" dirty="0">
                  <a:solidFill>
                    <a:srgbClr val="1F3B72"/>
                  </a:solidFill>
                  <a:latin typeface="+mj-lt"/>
                </a:rPr>
                <a:t> para SharePoint </a:t>
              </a:r>
              <a:r>
                <a:rPr lang="en-US" sz="1900" b="1" dirty="0" err="1">
                  <a:solidFill>
                    <a:srgbClr val="1F3B72"/>
                  </a:solidFill>
                  <a:latin typeface="+mj-lt"/>
                </a:rPr>
                <a:t>como</a:t>
              </a:r>
              <a:r>
                <a:rPr lang="en-US" sz="1900" b="1" dirty="0">
                  <a:solidFill>
                    <a:srgbClr val="1F3B72"/>
                  </a:solidFill>
                  <a:latin typeface="+mj-lt"/>
                </a:rPr>
                <a:t> Intranet</a:t>
              </a:r>
              <a:endParaRPr lang="es-ES" dirty="0"/>
            </a:p>
          </p:txBody>
        </p:sp>
      </p:grpSp>
      <p:grpSp>
        <p:nvGrpSpPr>
          <p:cNvPr id="7" name="Group 7">
            <a:extLst>
              <a:ext uri="{FF2B5EF4-FFF2-40B4-BE49-F238E27FC236}">
                <a16:creationId xmlns:a16="http://schemas.microsoft.com/office/drawing/2014/main" id="{2872995E-EDFC-F017-D1CE-906B5FF4CC0A}"/>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E1095AB4-9EEE-6F27-C2FE-776A05FA96C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5999B3A2-E378-0865-C2AB-A0EE37A76E1D}"/>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DD049804-DD81-FA6C-19E3-E86FD55EC1D5}"/>
              </a:ext>
            </a:extLst>
          </p:cNvPr>
          <p:cNvSpPr txBox="1"/>
          <p:nvPr/>
        </p:nvSpPr>
        <p:spPr>
          <a:xfrm>
            <a:off x="593651" y="1153654"/>
            <a:ext cx="813390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Flujos con </a:t>
            </a:r>
            <a:r>
              <a:rPr lang="es-ES" sz="1200" b="1" dirty="0" err="1">
                <a:ea typeface="+mn-lt"/>
                <a:cs typeface="+mn-lt"/>
              </a:rPr>
              <a:t>Power</a:t>
            </a:r>
            <a:r>
              <a:rPr lang="es-ES" sz="1200" b="1" dirty="0">
                <a:ea typeface="+mn-lt"/>
                <a:cs typeface="+mn-lt"/>
              </a:rPr>
              <a:t> </a:t>
            </a:r>
            <a:r>
              <a:rPr lang="es-ES" sz="1200" b="1" dirty="0" err="1">
                <a:ea typeface="+mn-lt"/>
                <a:cs typeface="+mn-lt"/>
              </a:rPr>
              <a:t>Automate</a:t>
            </a:r>
            <a:r>
              <a:rPr lang="es-ES" sz="1200" b="1" dirty="0">
                <a:ea typeface="+mn-lt"/>
                <a:cs typeface="+mn-lt"/>
              </a:rPr>
              <a:t> </a:t>
            </a:r>
            <a:endParaRPr lang="es-ES" dirty="0"/>
          </a:p>
          <a:p>
            <a:pPr marL="285750" indent="-285750">
              <a:buFont typeface="Arial"/>
              <a:buChar char="•"/>
            </a:pPr>
            <a:endParaRPr lang="es-ES" sz="1200" dirty="0">
              <a:ea typeface="+mn-lt"/>
              <a:cs typeface="+mn-lt"/>
            </a:endParaRPr>
          </a:p>
          <a:p>
            <a:pPr marL="171450" indent="-171450">
              <a:buFont typeface="Arial"/>
              <a:buChar char="•"/>
            </a:pPr>
            <a:r>
              <a:rPr lang="es-ES" sz="1200" dirty="0">
                <a:ea typeface="+mn-lt"/>
                <a:cs typeface="+mn-lt"/>
              </a:rPr>
              <a:t>Aprobación de documentos oficiales</a:t>
            </a:r>
            <a:endParaRPr lang="es-ES" dirty="0">
              <a:ea typeface="+mn-lt"/>
              <a:cs typeface="+mn-lt"/>
            </a:endParaRPr>
          </a:p>
          <a:p>
            <a:pPr marL="171450" indent="-171450">
              <a:buFont typeface="Arial"/>
              <a:buChar char="•"/>
            </a:pPr>
            <a:r>
              <a:rPr lang="es-ES" sz="1200" dirty="0">
                <a:ea typeface="+mn-lt"/>
                <a:cs typeface="+mn-lt"/>
              </a:rPr>
              <a:t>Notificación de actualizaciones</a:t>
            </a:r>
            <a:endParaRPr lang="es-ES" dirty="0">
              <a:ea typeface="Roboto"/>
              <a:cs typeface="Roboto"/>
            </a:endParaRPr>
          </a:p>
          <a:p>
            <a:pPr marL="171450" indent="-171450">
              <a:buFont typeface="Arial"/>
              <a:buChar char="•"/>
            </a:pPr>
            <a:r>
              <a:rPr lang="es-ES" sz="1200" dirty="0">
                <a:ea typeface="+mn-lt"/>
                <a:cs typeface="+mn-lt"/>
              </a:rPr>
              <a:t>Solicitudes internas automatizadas</a:t>
            </a:r>
            <a:endParaRPr lang="es-ES" dirty="0">
              <a:ea typeface="Roboto"/>
              <a:cs typeface="Roboto"/>
            </a:endParaRPr>
          </a:p>
          <a:p>
            <a:pPr marL="171450" indent="-171450">
              <a:buFont typeface="Arial"/>
              <a:buChar char="•"/>
            </a:pPr>
            <a:r>
              <a:rPr lang="es-ES" sz="1200" dirty="0">
                <a:ea typeface="+mn-lt"/>
                <a:cs typeface="+mn-lt"/>
              </a:rPr>
              <a:t>Archivado automático de documentos obsoletos</a:t>
            </a:r>
            <a:endParaRPr lang="es-ES" dirty="0">
              <a:ea typeface="Roboto"/>
              <a:cs typeface="Roboto"/>
            </a:endParaRPr>
          </a:p>
          <a:p>
            <a:pPr marL="285750" indent="-285750">
              <a:buFont typeface="Arial"/>
              <a:buChar char="•"/>
            </a:pPr>
            <a:endParaRPr lang="es-ES" sz="1200" dirty="0">
              <a:ea typeface="Roboto"/>
              <a:cs typeface="Roboto"/>
            </a:endParaRPr>
          </a:p>
          <a:p>
            <a:r>
              <a:rPr lang="es-ES" sz="1200" b="1" dirty="0">
                <a:ea typeface="+mn-lt"/>
                <a:cs typeface="+mn-lt"/>
              </a:rPr>
              <a:t>Demostración:</a:t>
            </a:r>
            <a:br>
              <a:rPr lang="es-ES" sz="1200" b="1" dirty="0">
                <a:ea typeface="+mn-lt"/>
                <a:cs typeface="+mn-lt"/>
              </a:rPr>
            </a:br>
            <a:r>
              <a:rPr lang="es-ES" sz="1200" dirty="0">
                <a:ea typeface="+mn-lt"/>
                <a:cs typeface="+mn-lt"/>
              </a:rPr>
              <a:t>Flujo simple: “Cuando un documento se publique/vigente → avisar al equipo”.</a:t>
            </a:r>
            <a:endParaRPr lang="es-ES" dirty="0"/>
          </a:p>
          <a:p>
            <a:pPr marL="285750" indent="-285750">
              <a:buFont typeface="Arial"/>
              <a:buChar char="•"/>
            </a:pPr>
            <a:endParaRPr lang="es-ES" sz="1200" dirty="0">
              <a:ea typeface="Roboto"/>
              <a:cs typeface="Roboto"/>
            </a:endParaRPr>
          </a:p>
          <a:p>
            <a:endParaRPr lang="es-ES" sz="1200" dirty="0">
              <a:ea typeface="+mn-lt"/>
              <a:cs typeface="+mn-lt"/>
            </a:endParaRPr>
          </a:p>
        </p:txBody>
      </p:sp>
    </p:spTree>
    <p:extLst>
      <p:ext uri="{BB962C8B-B14F-4D97-AF65-F5344CB8AC3E}">
        <p14:creationId xmlns:p14="http://schemas.microsoft.com/office/powerpoint/2010/main" val="2571624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4DAD-FB0C-9014-9CA2-1165295AF22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2EAE4D-E8EB-BE52-5B21-066932156C88}"/>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06E22B6D-7E9E-A89C-2958-BA9AD5DD551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0160D3E8-64D7-68F3-64CA-ABCC0622B640}"/>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Buenas</a:t>
              </a:r>
              <a:r>
                <a:rPr lang="en-US" sz="1900" b="1" dirty="0">
                  <a:solidFill>
                    <a:srgbClr val="1F3B72"/>
                  </a:solidFill>
                  <a:latin typeface="+mj-lt"/>
                </a:rPr>
                <a:t> </a:t>
              </a:r>
              <a:r>
                <a:rPr lang="en-US" sz="1900" b="1" dirty="0" err="1">
                  <a:solidFill>
                    <a:srgbClr val="1F3B72"/>
                  </a:solidFill>
                  <a:latin typeface="+mj-lt"/>
                </a:rPr>
                <a:t>prácticas</a:t>
              </a:r>
              <a:r>
                <a:rPr lang="en-US" sz="1900" b="1" dirty="0">
                  <a:solidFill>
                    <a:srgbClr val="1F3B72"/>
                  </a:solidFill>
                  <a:latin typeface="+mj-lt"/>
                </a:rPr>
                <a:t> para SharePoint </a:t>
              </a:r>
              <a:r>
                <a:rPr lang="en-US" sz="1900" b="1" dirty="0" err="1">
                  <a:solidFill>
                    <a:srgbClr val="1F3B72"/>
                  </a:solidFill>
                  <a:latin typeface="+mj-lt"/>
                </a:rPr>
                <a:t>como</a:t>
              </a:r>
              <a:r>
                <a:rPr lang="en-US" sz="1900" b="1" dirty="0">
                  <a:solidFill>
                    <a:srgbClr val="1F3B72"/>
                  </a:solidFill>
                  <a:latin typeface="+mj-lt"/>
                </a:rPr>
                <a:t> Intranet</a:t>
              </a:r>
              <a:endParaRPr lang="es-ES" dirty="0"/>
            </a:p>
          </p:txBody>
        </p:sp>
      </p:grpSp>
      <p:grpSp>
        <p:nvGrpSpPr>
          <p:cNvPr id="7" name="Group 7">
            <a:extLst>
              <a:ext uri="{FF2B5EF4-FFF2-40B4-BE49-F238E27FC236}">
                <a16:creationId xmlns:a16="http://schemas.microsoft.com/office/drawing/2014/main" id="{FEA79225-554C-3B97-376B-16C029700FE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731696AC-A680-25DA-641F-7DEB437B6D4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854AB8C-4CB9-4262-2384-72AC5D14C7F2}"/>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92A373CA-A2C6-DCC4-255B-865635F3AC4D}"/>
              </a:ext>
            </a:extLst>
          </p:cNvPr>
          <p:cNvSpPr txBox="1"/>
          <p:nvPr/>
        </p:nvSpPr>
        <p:spPr>
          <a:xfrm>
            <a:off x="593651" y="1153654"/>
            <a:ext cx="813390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Integración con </a:t>
            </a:r>
            <a:r>
              <a:rPr lang="es-ES" sz="1200" b="1" err="1">
                <a:ea typeface="+mn-lt"/>
                <a:cs typeface="+mn-lt"/>
              </a:rPr>
              <a:t>Teams</a:t>
            </a:r>
            <a:r>
              <a:rPr lang="es-ES" sz="1200" b="1" dirty="0">
                <a:ea typeface="+mn-lt"/>
                <a:cs typeface="+mn-lt"/>
              </a:rPr>
              <a:t> </a:t>
            </a:r>
            <a:endParaRPr lang="es-ES" b="1" dirty="0">
              <a:ea typeface="+mn-lt"/>
              <a:cs typeface="+mn-lt"/>
            </a:endParaRPr>
          </a:p>
          <a:p>
            <a:pPr marL="285750" indent="-285750">
              <a:buFont typeface="Arial"/>
              <a:buChar char="•"/>
            </a:pPr>
            <a:endParaRPr lang="es-ES" sz="1200" dirty="0">
              <a:ea typeface="+mn-lt"/>
              <a:cs typeface="+mn-lt"/>
            </a:endParaRPr>
          </a:p>
          <a:p>
            <a:pPr marL="171450" indent="-171450">
              <a:buFont typeface="Arial"/>
              <a:buChar char="•"/>
            </a:pPr>
            <a:r>
              <a:rPr lang="es-ES" sz="1200" dirty="0">
                <a:ea typeface="+mn-lt"/>
                <a:cs typeface="+mn-lt"/>
              </a:rPr>
              <a:t>Sitio SharePoint asociado a cada equipo de </a:t>
            </a:r>
            <a:r>
              <a:rPr lang="es-ES" sz="1200" dirty="0" err="1">
                <a:ea typeface="+mn-lt"/>
                <a:cs typeface="+mn-lt"/>
              </a:rPr>
              <a:t>Teams</a:t>
            </a:r>
            <a:endParaRPr lang="es-ES" dirty="0" err="1">
              <a:ea typeface="Roboto"/>
              <a:cs typeface="Roboto"/>
            </a:endParaRPr>
          </a:p>
          <a:p>
            <a:pPr marL="171450" indent="-171450">
              <a:buFont typeface="Arial"/>
              <a:buChar char="•"/>
            </a:pPr>
            <a:r>
              <a:rPr lang="es-ES" sz="1200" dirty="0">
                <a:ea typeface="+mn-lt"/>
                <a:cs typeface="+mn-lt"/>
              </a:rPr>
              <a:t>Cómo organizar bibliotecas para no duplicar archivos</a:t>
            </a:r>
            <a:endParaRPr lang="es-ES" dirty="0">
              <a:ea typeface="Roboto"/>
              <a:cs typeface="Roboto"/>
            </a:endParaRPr>
          </a:p>
          <a:p>
            <a:pPr marL="171450" indent="-171450">
              <a:buFont typeface="Arial"/>
              <a:buChar char="•"/>
            </a:pPr>
            <a:r>
              <a:rPr lang="es-ES" sz="1200" dirty="0">
                <a:ea typeface="+mn-lt"/>
                <a:cs typeface="+mn-lt"/>
              </a:rPr>
              <a:t>Vistas útiles dentro de </a:t>
            </a:r>
            <a:r>
              <a:rPr lang="es-ES" sz="1200" dirty="0" err="1">
                <a:ea typeface="+mn-lt"/>
                <a:cs typeface="+mn-lt"/>
              </a:rPr>
              <a:t>Teams</a:t>
            </a:r>
            <a:endParaRPr lang="es-ES" dirty="0" err="1">
              <a:ea typeface="Roboto"/>
              <a:cs typeface="Roboto"/>
            </a:endParaRPr>
          </a:p>
          <a:p>
            <a:pPr marL="171450" indent="-1714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endParaRPr lang="es-ES" sz="1200" dirty="0">
              <a:ea typeface="+mn-lt"/>
              <a:cs typeface="+mn-lt"/>
            </a:endParaRPr>
          </a:p>
        </p:txBody>
      </p:sp>
      <p:pic>
        <p:nvPicPr>
          <p:cNvPr id="5" name="Imagen 4" descr="Tutorial guiado para crear un sitio de grupo - SharePoint in Microsoft 365  | Microsoft Learn">
            <a:extLst>
              <a:ext uri="{FF2B5EF4-FFF2-40B4-BE49-F238E27FC236}">
                <a16:creationId xmlns:a16="http://schemas.microsoft.com/office/drawing/2014/main" id="{FB7EA2B3-C710-A69B-FF96-D754249D2B6E}"/>
              </a:ext>
            </a:extLst>
          </p:cNvPr>
          <p:cNvPicPr>
            <a:picLocks noChangeAspect="1"/>
          </p:cNvPicPr>
          <p:nvPr/>
        </p:nvPicPr>
        <p:blipFill>
          <a:blip r:embed="rId3"/>
          <a:stretch>
            <a:fillRect/>
          </a:stretch>
        </p:blipFill>
        <p:spPr>
          <a:xfrm>
            <a:off x="5032335" y="1557338"/>
            <a:ext cx="2247900" cy="2028825"/>
          </a:xfrm>
          <a:prstGeom prst="rect">
            <a:avLst/>
          </a:prstGeom>
        </p:spPr>
      </p:pic>
    </p:spTree>
    <p:extLst>
      <p:ext uri="{BB962C8B-B14F-4D97-AF65-F5344CB8AC3E}">
        <p14:creationId xmlns:p14="http://schemas.microsoft.com/office/powerpoint/2010/main" val="1945847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653E7-CFFE-619B-EDFD-89BFA9434A0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95DC2E1-37B7-BE8E-3BA3-C8E96265DD66}"/>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BEE2A53F-B8FE-5755-B3B2-B8F1BF24C95B}"/>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9693DF0D-A2B6-E713-6109-1BEFFEC790BC}"/>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Buenas</a:t>
              </a:r>
              <a:r>
                <a:rPr lang="en-US" sz="1900" b="1" dirty="0">
                  <a:solidFill>
                    <a:srgbClr val="1F3B72"/>
                  </a:solidFill>
                  <a:latin typeface="+mj-lt"/>
                </a:rPr>
                <a:t> </a:t>
              </a:r>
              <a:r>
                <a:rPr lang="en-US" sz="1900" b="1" dirty="0" err="1">
                  <a:solidFill>
                    <a:srgbClr val="1F3B72"/>
                  </a:solidFill>
                  <a:latin typeface="+mj-lt"/>
                </a:rPr>
                <a:t>prácticas</a:t>
              </a:r>
              <a:r>
                <a:rPr lang="en-US" sz="1900" b="1" dirty="0">
                  <a:solidFill>
                    <a:srgbClr val="1F3B72"/>
                  </a:solidFill>
                  <a:latin typeface="+mj-lt"/>
                </a:rPr>
                <a:t> para SharePoint </a:t>
              </a:r>
              <a:r>
                <a:rPr lang="en-US" sz="1900" b="1" dirty="0" err="1">
                  <a:solidFill>
                    <a:srgbClr val="1F3B72"/>
                  </a:solidFill>
                  <a:latin typeface="+mj-lt"/>
                </a:rPr>
                <a:t>como</a:t>
              </a:r>
              <a:r>
                <a:rPr lang="en-US" sz="1900" b="1" dirty="0">
                  <a:solidFill>
                    <a:srgbClr val="1F3B72"/>
                  </a:solidFill>
                  <a:latin typeface="+mj-lt"/>
                </a:rPr>
                <a:t> Intranet</a:t>
              </a:r>
              <a:endParaRPr lang="es-ES" dirty="0"/>
            </a:p>
          </p:txBody>
        </p:sp>
      </p:grpSp>
      <p:grpSp>
        <p:nvGrpSpPr>
          <p:cNvPr id="7" name="Group 7">
            <a:extLst>
              <a:ext uri="{FF2B5EF4-FFF2-40B4-BE49-F238E27FC236}">
                <a16:creationId xmlns:a16="http://schemas.microsoft.com/office/drawing/2014/main" id="{42ED43F1-9F71-4DF5-6597-5D02DFC329D9}"/>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5EF49DD-AED9-904D-1582-A3FEA797768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FA9A56FD-80E5-1C46-897C-066FEC4EC08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4A3B2832-7197-E5AE-41D2-FD8D96C1E163}"/>
              </a:ext>
            </a:extLst>
          </p:cNvPr>
          <p:cNvSpPr txBox="1"/>
          <p:nvPr/>
        </p:nvSpPr>
        <p:spPr>
          <a:xfrm>
            <a:off x="593651" y="1153654"/>
            <a:ext cx="813390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err="1">
                <a:ea typeface="+mn-lt"/>
                <a:cs typeface="+mn-lt"/>
              </a:rPr>
              <a:t>Tips</a:t>
            </a:r>
            <a:r>
              <a:rPr lang="es-ES" sz="1200" b="1" dirty="0">
                <a:ea typeface="+mn-lt"/>
                <a:cs typeface="+mn-lt"/>
              </a:rPr>
              <a:t> para una intranet que la gente SÍ usa </a:t>
            </a:r>
            <a:endParaRPr lang="es-ES" dirty="0"/>
          </a:p>
          <a:p>
            <a:pPr marL="285750" indent="-285750">
              <a:buFont typeface="Arial"/>
              <a:buChar char="•"/>
            </a:pPr>
            <a:endParaRPr lang="es-ES" sz="1200" dirty="0">
              <a:ea typeface="+mn-lt"/>
              <a:cs typeface="+mn-lt"/>
            </a:endParaRPr>
          </a:p>
          <a:p>
            <a:pPr marL="171450" indent="-171450">
              <a:buFont typeface="Arial"/>
              <a:buChar char="•"/>
            </a:pPr>
            <a:r>
              <a:rPr lang="es-ES" sz="1200" dirty="0">
                <a:ea typeface="+mn-lt"/>
                <a:cs typeface="+mn-lt"/>
              </a:rPr>
              <a:t>Actualizar noticias cada 1-2 semanas</a:t>
            </a:r>
            <a:endParaRPr lang="es-ES" dirty="0" err="1">
              <a:ea typeface="+mn-lt"/>
              <a:cs typeface="+mn-lt"/>
            </a:endParaRPr>
          </a:p>
          <a:p>
            <a:pPr marL="171450" indent="-171450">
              <a:buFont typeface="Arial"/>
              <a:buChar char="•"/>
            </a:pPr>
            <a:r>
              <a:rPr lang="es-ES" sz="1200" dirty="0">
                <a:ea typeface="+mn-lt"/>
                <a:cs typeface="+mn-lt"/>
              </a:rPr>
              <a:t>Diseñar páginas livianas y claras</a:t>
            </a:r>
            <a:endParaRPr lang="es-ES" dirty="0">
              <a:ea typeface="Roboto"/>
              <a:cs typeface="Roboto"/>
            </a:endParaRPr>
          </a:p>
          <a:p>
            <a:pPr marL="171450" indent="-171450">
              <a:buFont typeface="Arial"/>
              <a:buChar char="•"/>
            </a:pPr>
            <a:r>
              <a:rPr lang="es-ES" sz="1200" dirty="0">
                <a:ea typeface="+mn-lt"/>
                <a:cs typeface="+mn-lt"/>
              </a:rPr>
              <a:t>Destacar accesos rápidos a cosas críticas (formularios, políticas, plataformas internas)</a:t>
            </a:r>
            <a:endParaRPr lang="es-ES" dirty="0">
              <a:ea typeface="Roboto"/>
              <a:cs typeface="Roboto"/>
            </a:endParaRPr>
          </a:p>
          <a:p>
            <a:pPr marL="171450" indent="-171450">
              <a:buFont typeface="Arial"/>
              <a:buChar char="•"/>
            </a:pPr>
            <a:r>
              <a:rPr lang="es-ES" sz="1200" dirty="0">
                <a:ea typeface="+mn-lt"/>
                <a:cs typeface="+mn-lt"/>
              </a:rPr>
              <a:t>No saturar la portada</a:t>
            </a:r>
            <a:endParaRPr lang="es-ES" dirty="0">
              <a:ea typeface="Roboto"/>
              <a:cs typeface="Roboto"/>
            </a:endParaRPr>
          </a:p>
          <a:p>
            <a:pPr marL="171450" indent="-171450">
              <a:buFont typeface="Arial"/>
              <a:buChar char="•"/>
            </a:pPr>
            <a:r>
              <a:rPr lang="es-ES" sz="1200" dirty="0">
                <a:ea typeface="+mn-lt"/>
                <a:cs typeface="+mn-lt"/>
              </a:rPr>
              <a:t>Mantener responsables claros por sección</a:t>
            </a:r>
            <a:endParaRPr lang="es-ES" dirty="0">
              <a:ea typeface="Roboto"/>
              <a:cs typeface="Roboto"/>
            </a:endParaRPr>
          </a:p>
          <a:p>
            <a:pPr marL="171450" indent="-171450">
              <a:buFont typeface="Arial"/>
              <a:buChar char="•"/>
            </a:pPr>
            <a:endParaRPr lang="es-ES" sz="1200" dirty="0">
              <a:ea typeface="Roboto"/>
              <a:cs typeface="Roboto"/>
            </a:endParaRPr>
          </a:p>
          <a:p>
            <a:pPr marL="171450" indent="-1714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endParaRPr lang="es-ES" sz="1200" dirty="0">
              <a:ea typeface="+mn-lt"/>
              <a:cs typeface="+mn-lt"/>
            </a:endParaRPr>
          </a:p>
        </p:txBody>
      </p:sp>
    </p:spTree>
    <p:extLst>
      <p:ext uri="{BB962C8B-B14F-4D97-AF65-F5344CB8AC3E}">
        <p14:creationId xmlns:p14="http://schemas.microsoft.com/office/powerpoint/2010/main" val="1952869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26105-7F07-34C6-7FD1-B5511DFB618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DC9DCA9-A774-73FB-AEAB-D8A870A6D494}"/>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10444232-2584-12A5-10A8-C1D2F5D6AE3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DB98BCC6-3AE0-DCEA-DDB5-4253FF78F2D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a:solidFill>
                    <a:srgbClr val="1F3B72"/>
                  </a:solidFill>
                  <a:latin typeface="+mj-lt"/>
                </a:rPr>
                <a:t>Cierre</a:t>
              </a:r>
              <a:endParaRPr lang="es-ES"/>
            </a:p>
          </p:txBody>
        </p:sp>
      </p:grpSp>
      <p:grpSp>
        <p:nvGrpSpPr>
          <p:cNvPr id="7" name="Group 7">
            <a:extLst>
              <a:ext uri="{FF2B5EF4-FFF2-40B4-BE49-F238E27FC236}">
                <a16:creationId xmlns:a16="http://schemas.microsoft.com/office/drawing/2014/main" id="{B8905EB0-C457-77E8-EC0D-CDE38C0A255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26A7BEE0-15DF-8D54-64BD-0D8E1809067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2CA13929-42DC-A11E-0AA7-3BA1905DFC93}"/>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2033E9BB-AF5B-3C01-15FF-917BD1870D83}"/>
              </a:ext>
            </a:extLst>
          </p:cNvPr>
          <p:cNvSpPr txBox="1"/>
          <p:nvPr/>
        </p:nvSpPr>
        <p:spPr>
          <a:xfrm>
            <a:off x="593651" y="1153654"/>
            <a:ext cx="8133906"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Desafío final:</a:t>
            </a:r>
            <a:br>
              <a:rPr lang="es-ES" sz="1200" b="1" dirty="0">
                <a:ea typeface="+mn-lt"/>
                <a:cs typeface="+mn-lt"/>
              </a:rPr>
            </a:br>
            <a:r>
              <a:rPr lang="es-ES" sz="1200" dirty="0">
                <a:ea typeface="+mn-lt"/>
                <a:cs typeface="+mn-lt"/>
              </a:rPr>
              <a:t>Los alumnos deben:</a:t>
            </a:r>
            <a:endParaRPr lang="es-ES" dirty="0"/>
          </a:p>
          <a:p>
            <a:pPr marL="285750" indent="-285750">
              <a:buFont typeface="Arial"/>
              <a:buChar char="•"/>
            </a:pPr>
            <a:r>
              <a:rPr lang="es-ES" sz="1200" dirty="0">
                <a:ea typeface="+mn-lt"/>
                <a:cs typeface="+mn-lt"/>
              </a:rPr>
              <a:t>Crear un sitio de comunicación</a:t>
            </a:r>
            <a:endParaRPr lang="es-ES" dirty="0"/>
          </a:p>
          <a:p>
            <a:pPr marL="285750" indent="-285750">
              <a:buFont typeface="Arial"/>
              <a:buChar char="•"/>
            </a:pPr>
            <a:r>
              <a:rPr lang="es-ES" sz="1200" dirty="0">
                <a:ea typeface="+mn-lt"/>
                <a:cs typeface="+mn-lt"/>
              </a:rPr>
              <a:t>Crear una biblioteca de documentos oficiales</a:t>
            </a:r>
            <a:endParaRPr lang="es-ES" dirty="0"/>
          </a:p>
          <a:p>
            <a:pPr marL="285750" indent="-285750">
              <a:buFont typeface="Arial"/>
              <a:buChar char="•"/>
            </a:pPr>
            <a:r>
              <a:rPr lang="es-ES" sz="1200" dirty="0">
                <a:ea typeface="+mn-lt"/>
                <a:cs typeface="+mn-lt"/>
              </a:rPr>
              <a:t>Crear una lista llamada “Solicitudes internas”</a:t>
            </a:r>
            <a:endParaRPr lang="es-ES" dirty="0"/>
          </a:p>
          <a:p>
            <a:pPr marL="285750" indent="-285750">
              <a:buFont typeface="Arial"/>
              <a:buChar char="•"/>
            </a:pPr>
            <a:r>
              <a:rPr lang="es-ES" sz="1200" dirty="0">
                <a:ea typeface="+mn-lt"/>
                <a:cs typeface="+mn-lt"/>
              </a:rPr>
              <a:t>Publicar una noticia en la intranet</a:t>
            </a:r>
            <a:endParaRPr lang="es-ES" dirty="0"/>
          </a:p>
          <a:p>
            <a:pPr marL="285750" indent="-285750">
              <a:buFont typeface="Arial"/>
              <a:buChar char="•"/>
            </a:pPr>
            <a:r>
              <a:rPr lang="es-ES" sz="1200" dirty="0">
                <a:ea typeface="+mn-lt"/>
                <a:cs typeface="+mn-lt"/>
              </a:rPr>
              <a:t>Configurar permisos diferenciados para una carpeta sensible</a:t>
            </a:r>
            <a:endParaRPr lang="es-ES" dirty="0"/>
          </a:p>
          <a:p>
            <a:pPr marL="285750" indent="-285750">
              <a:buFont typeface="Arial"/>
              <a:buChar char="•"/>
            </a:pPr>
            <a:r>
              <a:rPr lang="es-ES" sz="1200" dirty="0">
                <a:ea typeface="+mn-lt"/>
                <a:cs typeface="+mn-lt"/>
              </a:rPr>
              <a:t>Mostrar la diferencia entre colaboración y repositorio oficial</a:t>
            </a:r>
            <a:endParaRPr lang="es-ES" dirty="0"/>
          </a:p>
          <a:p>
            <a:endParaRPr lang="es-ES" sz="1200" b="1" dirty="0">
              <a:ea typeface="Roboto"/>
              <a:cs typeface="Roboto"/>
            </a:endParaRPr>
          </a:p>
          <a:p>
            <a:pPr marL="171450" indent="-171450">
              <a:buFont typeface="Arial"/>
              <a:buChar char="•"/>
            </a:pPr>
            <a:endParaRPr lang="es-ES" sz="1200" dirty="0">
              <a:ea typeface="Roboto"/>
              <a:cs typeface="Roboto"/>
            </a:endParaRPr>
          </a:p>
          <a:p>
            <a:pPr marL="171450" indent="-171450">
              <a:buFont typeface="Arial"/>
              <a:buChar char="•"/>
            </a:pPr>
            <a:endParaRPr lang="es-ES" sz="1200" dirty="0">
              <a:ea typeface="Roboto"/>
              <a:cs typeface="Roboto"/>
            </a:endParaRPr>
          </a:p>
          <a:p>
            <a:pPr marL="285750" indent="-285750">
              <a:buFont typeface="Arial"/>
              <a:buChar char="•"/>
            </a:pPr>
            <a:endParaRPr lang="es-ES" sz="1200" dirty="0">
              <a:ea typeface="Roboto"/>
              <a:cs typeface="Roboto"/>
            </a:endParaRPr>
          </a:p>
          <a:p>
            <a:endParaRPr lang="es-ES" sz="1200" dirty="0">
              <a:ea typeface="+mn-lt"/>
              <a:cs typeface="+mn-lt"/>
            </a:endParaRPr>
          </a:p>
        </p:txBody>
      </p:sp>
    </p:spTree>
    <p:extLst>
      <p:ext uri="{BB962C8B-B14F-4D97-AF65-F5344CB8AC3E}">
        <p14:creationId xmlns:p14="http://schemas.microsoft.com/office/powerpoint/2010/main" val="987747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CF670-9883-60FA-C46A-29460846599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EDA1FD7-33B6-2984-C30A-6BDBFAC50A2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0A7F8436-0FC0-7E83-D762-61EE17FF5278}"/>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5DF030AA-A19C-D040-7018-0073BA6E0FFA}"/>
              </a:ext>
            </a:extLst>
          </p:cNvPr>
          <p:cNvSpPr txBox="1"/>
          <p:nvPr/>
        </p:nvSpPr>
        <p:spPr>
          <a:xfrm>
            <a:off x="620915" y="2395538"/>
            <a:ext cx="6088873" cy="461665"/>
          </a:xfrm>
          <a:prstGeom prst="rect">
            <a:avLst/>
          </a:prstGeom>
        </p:spPr>
        <p:txBody>
          <a:bodyPr wrap="square" lIns="0" tIns="0" rIns="0" bIns="0" rtlCol="0" anchor="t">
            <a:spAutoFit/>
          </a:bodyPr>
          <a:lstStyle/>
          <a:p>
            <a:r>
              <a:rPr lang="en-US" sz="3000" b="1" dirty="0" err="1">
                <a:solidFill>
                  <a:srgbClr val="FFFFFF"/>
                </a:solidFill>
                <a:latin typeface="+mj-lt"/>
              </a:rPr>
              <a:t>Adicional</a:t>
            </a:r>
            <a:r>
              <a:rPr lang="en-US" sz="3000" b="1" dirty="0">
                <a:solidFill>
                  <a:srgbClr val="FFFFFF"/>
                </a:solidFill>
                <a:latin typeface="+mj-lt"/>
              </a:rPr>
              <a:t>: </a:t>
            </a:r>
            <a:r>
              <a:rPr lang="en-US" sz="3000" b="1" dirty="0" err="1">
                <a:solidFill>
                  <a:srgbClr val="FFFFFF"/>
                </a:solidFill>
                <a:latin typeface="+mj-lt"/>
              </a:rPr>
              <a:t>Listas</a:t>
            </a:r>
            <a:r>
              <a:rPr lang="en-US" sz="3000" b="1" dirty="0">
                <a:solidFill>
                  <a:srgbClr val="FFFFFF"/>
                </a:solidFill>
                <a:latin typeface="+mj-lt"/>
              </a:rPr>
              <a:t> </a:t>
            </a:r>
            <a:r>
              <a:rPr lang="en-US" sz="3000" b="1" dirty="0" err="1">
                <a:solidFill>
                  <a:srgbClr val="FFFFFF"/>
                </a:solidFill>
                <a:latin typeface="+mj-lt"/>
              </a:rPr>
              <a:t>en</a:t>
            </a:r>
            <a:r>
              <a:rPr lang="en-US" sz="3000" b="1" dirty="0">
                <a:solidFill>
                  <a:srgbClr val="FFFFFF"/>
                </a:solidFill>
                <a:latin typeface="+mj-lt"/>
              </a:rPr>
              <a:t> SharePoint</a:t>
            </a:r>
            <a:endParaRPr lang="en-US" sz="3000" b="1" dirty="0">
              <a:solidFill>
                <a:srgbClr val="FFFFFF"/>
              </a:solidFill>
              <a:latin typeface="Roboto Slab"/>
              <a:ea typeface="Roboto Slab"/>
              <a:cs typeface="Roboto Slab"/>
            </a:endParaRPr>
          </a:p>
        </p:txBody>
      </p:sp>
      <p:pic>
        <p:nvPicPr>
          <p:cNvPr id="8" name="Picture 4">
            <a:extLst>
              <a:ext uri="{FF2B5EF4-FFF2-40B4-BE49-F238E27FC236}">
                <a16:creationId xmlns:a16="http://schemas.microsoft.com/office/drawing/2014/main" id="{97D23CB4-C119-9FC3-40D6-5FC8E4674ADA}"/>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C979036D-F801-E6E6-1531-6ED84D0CE7B5}"/>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05C17602-6D02-D11A-7C59-7793C3EF7755}"/>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2138921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36106-588D-B8CB-6D9C-C1053768DE8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B6095CC-EFEC-9FE6-E61D-F3AB0BB72A8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9D039189-69FA-AEF8-51C4-D0A901AB810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08D0295E-C0DE-2D6A-86AF-794854EB515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01310BE6-4E9D-9406-3650-77E36A9B57CA}"/>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9ECDF7A-1AA3-41C9-D45D-69BF906186A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6" name="CuadroTexto 5">
            <a:extLst>
              <a:ext uri="{FF2B5EF4-FFF2-40B4-BE49-F238E27FC236}">
                <a16:creationId xmlns:a16="http://schemas.microsoft.com/office/drawing/2014/main" id="{C34444C6-3FE4-31D9-5CEB-BD42562551A6}"/>
              </a:ext>
            </a:extLst>
          </p:cNvPr>
          <p:cNvSpPr txBox="1"/>
          <p:nvPr/>
        </p:nvSpPr>
        <p:spPr>
          <a:xfrm>
            <a:off x="593651" y="1365825"/>
            <a:ext cx="8133906"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Objetivo del módulo</a:t>
            </a:r>
            <a:endParaRPr lang="es-ES" sz="1200" dirty="0" err="1">
              <a:ea typeface="+mn-lt"/>
              <a:cs typeface="+mn-lt"/>
            </a:endParaRPr>
          </a:p>
          <a:p>
            <a:r>
              <a:rPr lang="es-ES" sz="1200" dirty="0">
                <a:ea typeface="+mn-lt"/>
                <a:cs typeface="+mn-lt"/>
              </a:rPr>
              <a:t>Lo que veremos es gestión simple de listas para registros, seguimiento y/o formularios.</a:t>
            </a:r>
            <a:endParaRPr lang="es-ES" dirty="0"/>
          </a:p>
          <a:p>
            <a:pPr marL="171450" indent="-171450">
              <a:lnSpc>
                <a:spcPct val="150000"/>
              </a:lnSpc>
              <a:buFont typeface="Arial"/>
              <a:buChar char="•"/>
            </a:pPr>
            <a:endParaRPr lang="es-ES" sz="1200" dirty="0">
              <a:ea typeface="Roboto"/>
              <a:cs typeface="Roboto"/>
            </a:endParaRPr>
          </a:p>
          <a:p>
            <a:endParaRPr lang="es-ES" dirty="0">
              <a:ea typeface="Roboto"/>
              <a:cs typeface="Roboto"/>
            </a:endParaRPr>
          </a:p>
        </p:txBody>
      </p:sp>
    </p:spTree>
    <p:extLst>
      <p:ext uri="{BB962C8B-B14F-4D97-AF65-F5344CB8AC3E}">
        <p14:creationId xmlns:p14="http://schemas.microsoft.com/office/powerpoint/2010/main" val="1844465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B75CA-30AB-4DE5-C7FC-74772DE133E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BAC648-9A61-C0C1-DC45-0FBA935D101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A575090E-76D5-76EE-7996-AB4EC2197E90}"/>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47C4760-E2AE-DEAC-D900-ABFB9423DDA9}"/>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FDE4EB79-5245-8487-EB76-7E54FF45A2D1}"/>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5BE9D51-21F1-4CCD-DE5F-36B15B0CB9E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C2AB12C-B753-65CB-E453-D0949146879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0296A35B-FCD8-8312-C120-247D47972CA8}"/>
              </a:ext>
            </a:extLst>
          </p:cNvPr>
          <p:cNvSpPr txBox="1"/>
          <p:nvPr/>
        </p:nvSpPr>
        <p:spPr>
          <a:xfrm>
            <a:off x="593651" y="1365825"/>
            <a:ext cx="8133906" cy="2631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Roboto"/>
                <a:cs typeface="Roboto"/>
              </a:rPr>
              <a:t>¿Qué es una lista en SharePoint?</a:t>
            </a:r>
          </a:p>
          <a:p>
            <a:r>
              <a:rPr lang="es-ES" sz="1200" dirty="0">
                <a:ea typeface="Roboto"/>
                <a:cs typeface="Roboto"/>
              </a:rPr>
              <a:t>Una lista de SharePoint es una estructura de datos en la nube que permite registrar, organizar y gestionar información de forma colaborativa y segura dentro de Microsoft 365.</a:t>
            </a:r>
          </a:p>
          <a:p>
            <a:endParaRPr lang="es-ES" sz="1200" dirty="0">
              <a:ea typeface="Roboto"/>
              <a:cs typeface="Roboto"/>
            </a:endParaRPr>
          </a:p>
          <a:p>
            <a:r>
              <a:rPr lang="es-ES" sz="1200" dirty="0">
                <a:ea typeface="Roboto"/>
                <a:cs typeface="Roboto"/>
              </a:rPr>
              <a:t>Si necesitas llevar un seguimiento de solicitudes (compras, permisos, requerimientos TI y/o reclamos).</a:t>
            </a:r>
            <a:endParaRPr lang="es-ES" dirty="0"/>
          </a:p>
          <a:p>
            <a:endParaRPr lang="es-ES" sz="1200" dirty="0">
              <a:ea typeface="Roboto"/>
              <a:cs typeface="Roboto"/>
            </a:endParaRPr>
          </a:p>
          <a:p>
            <a:r>
              <a:rPr lang="es-ES" sz="1200" dirty="0">
                <a:ea typeface="Roboto"/>
                <a:cs typeface="Roboto"/>
              </a:rPr>
              <a:t>Una lista de SharePoint sirve exactamente para esto porque:</a:t>
            </a:r>
            <a:endParaRPr lang="es-ES" dirty="0">
              <a:ea typeface="Roboto"/>
              <a:cs typeface="Roboto"/>
            </a:endParaRPr>
          </a:p>
          <a:p>
            <a:pPr marL="171450" indent="-171450">
              <a:buFont typeface="Arial"/>
              <a:buChar char="•"/>
            </a:pPr>
            <a:r>
              <a:rPr lang="es-ES" sz="1200" dirty="0">
                <a:ea typeface="Roboto"/>
                <a:cs typeface="Roboto"/>
              </a:rPr>
              <a:t>Cada registro tiene estado</a:t>
            </a:r>
            <a:endParaRPr lang="es-ES" dirty="0">
              <a:ea typeface="Roboto"/>
              <a:cs typeface="Roboto"/>
            </a:endParaRPr>
          </a:p>
          <a:p>
            <a:pPr marL="171450" indent="-171450">
              <a:buFont typeface="Arial"/>
              <a:buChar char="•"/>
            </a:pPr>
            <a:r>
              <a:rPr lang="es-ES" sz="1200" dirty="0">
                <a:ea typeface="Roboto"/>
                <a:cs typeface="Roboto"/>
              </a:rPr>
              <a:t>Queda historial de cambios</a:t>
            </a:r>
            <a:endParaRPr lang="es-ES" dirty="0">
              <a:ea typeface="Roboto"/>
              <a:cs typeface="Roboto"/>
            </a:endParaRPr>
          </a:p>
          <a:p>
            <a:pPr marL="171450" indent="-171450">
              <a:buFont typeface="Arial"/>
              <a:buChar char="•"/>
            </a:pPr>
            <a:r>
              <a:rPr lang="es-ES" sz="1200" dirty="0">
                <a:ea typeface="Roboto"/>
                <a:cs typeface="Roboto"/>
              </a:rPr>
              <a:t>Puedes filtrar por responsable, fecha, estado</a:t>
            </a:r>
            <a:endParaRPr lang="es-ES" dirty="0">
              <a:ea typeface="Roboto"/>
              <a:cs typeface="Roboto"/>
            </a:endParaRPr>
          </a:p>
          <a:p>
            <a:pPr marL="171450" indent="-171450">
              <a:buFont typeface="Arial"/>
              <a:buChar char="•"/>
            </a:pPr>
            <a:r>
              <a:rPr lang="es-ES" sz="1200" dirty="0">
                <a:ea typeface="Roboto"/>
                <a:cs typeface="Roboto"/>
              </a:rPr>
              <a:t>Varias personas pueden trabajar sin pisarse</a:t>
            </a:r>
            <a:endParaRPr lang="es-ES" dirty="0">
              <a:ea typeface="Roboto"/>
              <a:cs typeface="Roboto"/>
            </a:endParaRPr>
          </a:p>
          <a:p>
            <a:endParaRPr lang="es-ES" sz="1200" dirty="0">
              <a:ea typeface="Roboto"/>
              <a:cs typeface="Roboto"/>
            </a:endParaRPr>
          </a:p>
          <a:p>
            <a:r>
              <a:rPr lang="es-ES" sz="1200" dirty="0">
                <a:ea typeface="Roboto"/>
                <a:cs typeface="Roboto"/>
              </a:rPr>
              <a:t>Una diferencia importante con Excel: la lista está pensada para procesos, no solo para datos.</a:t>
            </a:r>
            <a:endParaRPr lang="es-ES" dirty="0">
              <a:ea typeface="Roboto"/>
              <a:cs typeface="Roboto"/>
            </a:endParaRPr>
          </a:p>
          <a:p>
            <a:endParaRPr lang="es-ES" dirty="0">
              <a:ea typeface="Roboto"/>
              <a:cs typeface="Roboto"/>
            </a:endParaRPr>
          </a:p>
        </p:txBody>
      </p:sp>
    </p:spTree>
    <p:extLst>
      <p:ext uri="{BB962C8B-B14F-4D97-AF65-F5344CB8AC3E}">
        <p14:creationId xmlns:p14="http://schemas.microsoft.com/office/powerpoint/2010/main" val="314373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10B16-EFB4-F62C-6D6C-A955FB84268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046BA96-C357-F6C2-A0EF-46E6C9E41A57}"/>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1A3CC97A-4195-DF06-30B6-141177B829FC}"/>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0715141-7710-0AA1-87EB-B4EFF65250F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381DF5D1-E1CA-F4B3-1B0A-D570F7944DE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333B2A3-A9EA-A403-B419-CDC17F8E5AF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0634080B-8E72-3B8F-857B-3A8A98584965}"/>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50CB4A5C-FCBC-A5ED-BAA1-AAB9260C0372}"/>
              </a:ext>
            </a:extLst>
          </p:cNvPr>
          <p:cNvSpPr txBox="1"/>
          <p:nvPr/>
        </p:nvSpPr>
        <p:spPr>
          <a:xfrm>
            <a:off x="593651" y="1365825"/>
            <a:ext cx="8133906"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Estructura mínima</a:t>
            </a:r>
            <a:endParaRPr lang="es-ES" dirty="0"/>
          </a:p>
          <a:p>
            <a:endParaRPr lang="es-ES" sz="1200" b="1" dirty="0">
              <a:ea typeface="Roboto"/>
              <a:cs typeface="Roboto"/>
            </a:endParaRPr>
          </a:p>
          <a:p>
            <a:r>
              <a:rPr lang="es-ES" sz="1200" dirty="0">
                <a:ea typeface="Roboto"/>
                <a:cs typeface="Roboto"/>
              </a:rPr>
              <a:t>Campos básicos</a:t>
            </a:r>
            <a:endParaRPr lang="es-ES"/>
          </a:p>
          <a:p>
            <a:pPr marL="171450" indent="-171450">
              <a:buFont typeface="Arial"/>
              <a:buChar char="•"/>
            </a:pPr>
            <a:r>
              <a:rPr lang="es-ES" sz="1200" dirty="0">
                <a:ea typeface="Roboto"/>
                <a:cs typeface="Roboto"/>
              </a:rPr>
              <a:t>Título (obligatorio, piensa en él como “ID humano”)</a:t>
            </a:r>
            <a:endParaRPr lang="es-ES" dirty="0">
              <a:ea typeface="Roboto"/>
              <a:cs typeface="Roboto"/>
            </a:endParaRPr>
          </a:p>
          <a:p>
            <a:pPr marL="171450" indent="-171450">
              <a:buFont typeface="Arial"/>
              <a:buChar char="•"/>
            </a:pPr>
            <a:r>
              <a:rPr lang="es-ES" sz="1200" dirty="0">
                <a:ea typeface="Roboto"/>
                <a:cs typeface="Roboto"/>
              </a:rPr>
              <a:t>Fecha de creación (automática)</a:t>
            </a:r>
            <a:endParaRPr lang="es-ES">
              <a:ea typeface="Roboto"/>
              <a:cs typeface="Roboto"/>
            </a:endParaRPr>
          </a:p>
          <a:p>
            <a:pPr marL="171450" indent="-171450">
              <a:buFont typeface="Arial"/>
              <a:buChar char="•"/>
            </a:pPr>
            <a:r>
              <a:rPr lang="es-ES" sz="1200" dirty="0">
                <a:ea typeface="Roboto"/>
                <a:cs typeface="Roboto"/>
              </a:rPr>
              <a:t>Creado por (automático)</a:t>
            </a:r>
            <a:endParaRPr lang="es-ES" dirty="0">
              <a:ea typeface="Roboto"/>
              <a:cs typeface="Roboto"/>
            </a:endParaRPr>
          </a:p>
          <a:p>
            <a:pPr marL="171450" indent="-171450">
              <a:buFont typeface="Arial"/>
              <a:buChar char="•"/>
            </a:pPr>
            <a:endParaRPr lang="es-ES" sz="1200" dirty="0">
              <a:ea typeface="Roboto"/>
              <a:cs typeface="Roboto"/>
            </a:endParaRPr>
          </a:p>
          <a:p>
            <a:r>
              <a:rPr lang="es-ES" sz="1200" dirty="0">
                <a:ea typeface="Roboto"/>
                <a:cs typeface="Roboto"/>
              </a:rPr>
              <a:t>Campos de gestión</a:t>
            </a:r>
            <a:endParaRPr lang="es-ES"/>
          </a:p>
          <a:p>
            <a:pPr marL="171450" indent="-171450">
              <a:buFont typeface="Arial"/>
              <a:buChar char="•"/>
            </a:pPr>
            <a:r>
              <a:rPr lang="es-ES" sz="1200" dirty="0">
                <a:ea typeface="Roboto"/>
                <a:cs typeface="Roboto"/>
              </a:rPr>
              <a:t>Estado (Pendiente / En proceso / Cerrado)</a:t>
            </a:r>
            <a:endParaRPr lang="es-ES">
              <a:ea typeface="Roboto"/>
              <a:cs typeface="Roboto"/>
            </a:endParaRPr>
          </a:p>
          <a:p>
            <a:pPr marL="171450" indent="-171450">
              <a:buFont typeface="Arial"/>
              <a:buChar char="•"/>
            </a:pPr>
            <a:r>
              <a:rPr lang="es-ES" sz="1200" dirty="0">
                <a:ea typeface="Roboto"/>
                <a:cs typeface="Roboto"/>
              </a:rPr>
              <a:t>Responsable</a:t>
            </a:r>
            <a:endParaRPr lang="es-ES" dirty="0">
              <a:ea typeface="Roboto"/>
              <a:cs typeface="Roboto"/>
            </a:endParaRPr>
          </a:p>
          <a:p>
            <a:pPr marL="171450" indent="-171450">
              <a:buFont typeface="Arial"/>
              <a:buChar char="•"/>
            </a:pPr>
            <a:r>
              <a:rPr lang="es-ES" sz="1200" dirty="0">
                <a:ea typeface="Roboto"/>
                <a:cs typeface="Roboto"/>
              </a:rPr>
              <a:t>Fecha compromiso</a:t>
            </a:r>
            <a:endParaRPr lang="es-ES" dirty="0">
              <a:ea typeface="Roboto"/>
              <a:cs typeface="Roboto"/>
            </a:endParaRPr>
          </a:p>
          <a:p>
            <a:pPr marL="171450" indent="-171450">
              <a:buFont typeface="Arial"/>
              <a:buChar char="•"/>
            </a:pPr>
            <a:r>
              <a:rPr lang="es-ES" sz="1200" dirty="0">
                <a:ea typeface="Roboto"/>
                <a:cs typeface="Roboto"/>
              </a:rPr>
              <a:t>Prioridad (opcional)</a:t>
            </a:r>
          </a:p>
          <a:p>
            <a:pPr marL="171450" indent="-171450">
              <a:buFont typeface="Arial"/>
              <a:buChar char="•"/>
            </a:pPr>
            <a:endParaRPr lang="es-ES" sz="1200" dirty="0">
              <a:ea typeface="Roboto"/>
              <a:cs typeface="Roboto"/>
            </a:endParaRPr>
          </a:p>
        </p:txBody>
      </p:sp>
    </p:spTree>
    <p:extLst>
      <p:ext uri="{BB962C8B-B14F-4D97-AF65-F5344CB8AC3E}">
        <p14:creationId xmlns:p14="http://schemas.microsoft.com/office/powerpoint/2010/main" val="1006960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687D-2221-CF1B-0212-F5FC76DDD87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1B4193-FC3C-FE0E-D1B9-D44B853CAE9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22C41A0-DDFA-45FA-19C7-260C9DF89B1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2A6DF35-E147-8581-8AAF-D6B0A5ECA955}"/>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5DD50E91-416C-20E1-51E3-C6378B7BB7C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35B0BF1-FD60-C204-F000-E15AA30B8F9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FF7AE4D-DA14-D448-5C43-92610C4893F8}"/>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2D4F6985-3A7D-E88C-4CE9-F7A8A4F9A53C}"/>
              </a:ext>
            </a:extLst>
          </p:cNvPr>
          <p:cNvSpPr txBox="1"/>
          <p:nvPr/>
        </p:nvSpPr>
        <p:spPr>
          <a:xfrm>
            <a:off x="593651" y="1365825"/>
            <a:ext cx="813390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Tipos de columnas clave</a:t>
            </a:r>
            <a:endParaRPr lang="es-ES">
              <a:ea typeface="Roboto"/>
              <a:cs typeface="Roboto"/>
            </a:endParaRPr>
          </a:p>
          <a:p>
            <a:endParaRPr lang="es-ES" sz="1200" b="1" dirty="0">
              <a:ea typeface="Roboto"/>
              <a:cs typeface="Roboto"/>
            </a:endParaRPr>
          </a:p>
          <a:p>
            <a:r>
              <a:rPr lang="es-ES" sz="1200" dirty="0">
                <a:ea typeface="Roboto"/>
                <a:cs typeface="Roboto"/>
              </a:rPr>
              <a:t>Los más usados en gestión:</a:t>
            </a:r>
            <a:endParaRPr lang="es-ES">
              <a:ea typeface="Roboto"/>
              <a:cs typeface="Roboto"/>
            </a:endParaRPr>
          </a:p>
          <a:p>
            <a:endParaRPr lang="es-ES" sz="1200" dirty="0">
              <a:ea typeface="Roboto"/>
              <a:cs typeface="Roboto"/>
            </a:endParaRPr>
          </a:p>
          <a:p>
            <a:pPr marL="171450" indent="-171450">
              <a:buFont typeface="Arial"/>
              <a:buChar char="•"/>
            </a:pPr>
            <a:r>
              <a:rPr lang="es-ES" sz="1200" dirty="0">
                <a:ea typeface="Roboto"/>
                <a:cs typeface="Roboto"/>
              </a:rPr>
              <a:t>Texto (una línea) → nombres, códigos</a:t>
            </a:r>
            <a:endParaRPr lang="es-ES">
              <a:ea typeface="Roboto"/>
              <a:cs typeface="Roboto"/>
            </a:endParaRPr>
          </a:p>
          <a:p>
            <a:pPr marL="171450" indent="-171450">
              <a:buFont typeface="Arial"/>
              <a:buChar char="•"/>
            </a:pPr>
            <a:r>
              <a:rPr lang="es-ES" sz="1200" dirty="0">
                <a:ea typeface="Roboto"/>
                <a:cs typeface="Roboto"/>
              </a:rPr>
              <a:t>Opción → estados, prioridades</a:t>
            </a:r>
            <a:br>
              <a:rPr lang="es-ES" sz="1200" dirty="0">
                <a:ea typeface="Roboto"/>
                <a:cs typeface="Roboto"/>
              </a:rPr>
            </a:br>
            <a:r>
              <a:rPr lang="es-ES" sz="1200" dirty="0">
                <a:ea typeface="Roboto"/>
                <a:cs typeface="Roboto"/>
              </a:rPr>
              <a:t> ✔ evita textos libres</a:t>
            </a:r>
            <a:endParaRPr lang="es-ES">
              <a:ea typeface="Roboto"/>
              <a:cs typeface="Roboto"/>
            </a:endParaRPr>
          </a:p>
          <a:p>
            <a:pPr marL="171450" indent="-171450">
              <a:buFont typeface="Arial"/>
              <a:buChar char="•"/>
            </a:pPr>
            <a:r>
              <a:rPr lang="es-ES" sz="1200" dirty="0">
                <a:ea typeface="Roboto"/>
                <a:cs typeface="Roboto"/>
              </a:rPr>
              <a:t>Persona o grupo → responsables reales</a:t>
            </a:r>
            <a:endParaRPr lang="es-ES" dirty="0">
              <a:ea typeface="Roboto"/>
              <a:cs typeface="Roboto"/>
            </a:endParaRPr>
          </a:p>
          <a:p>
            <a:pPr marL="171450" indent="-171450">
              <a:buFont typeface="Arial"/>
              <a:buChar char="•"/>
            </a:pPr>
            <a:r>
              <a:rPr lang="es-ES" sz="1200" dirty="0">
                <a:ea typeface="Roboto"/>
                <a:cs typeface="Roboto"/>
              </a:rPr>
              <a:t>Fecha y hora → vencimientos</a:t>
            </a:r>
            <a:endParaRPr lang="es-ES">
              <a:ea typeface="Roboto"/>
              <a:cs typeface="Roboto"/>
            </a:endParaRPr>
          </a:p>
          <a:p>
            <a:pPr marL="171450" indent="-171450">
              <a:buFont typeface="Arial"/>
              <a:buChar char="•"/>
            </a:pPr>
            <a:r>
              <a:rPr lang="es-ES" sz="1200" dirty="0">
                <a:ea typeface="Roboto"/>
                <a:cs typeface="Roboto"/>
              </a:rPr>
              <a:t>Sí/No → </a:t>
            </a:r>
            <a:r>
              <a:rPr lang="es-ES" sz="1200" dirty="0" err="1">
                <a:ea typeface="Roboto"/>
                <a:cs typeface="Roboto"/>
              </a:rPr>
              <a:t>flags</a:t>
            </a:r>
            <a:r>
              <a:rPr lang="es-ES" sz="1200" dirty="0">
                <a:ea typeface="Roboto"/>
                <a:cs typeface="Roboto"/>
              </a:rPr>
              <a:t> simples (¿urgente?)</a:t>
            </a:r>
            <a:endParaRPr lang="es-ES" dirty="0">
              <a:ea typeface="Roboto"/>
              <a:cs typeface="Roboto"/>
            </a:endParaRPr>
          </a:p>
          <a:p>
            <a:pPr marL="171450" indent="-171450">
              <a:buFont typeface="Arial"/>
              <a:buChar char="•"/>
            </a:pPr>
            <a:endParaRPr lang="es-ES" sz="1200" dirty="0">
              <a:ea typeface="Roboto"/>
              <a:cs typeface="Roboto"/>
            </a:endParaRPr>
          </a:p>
          <a:p>
            <a:pPr marL="171450" indent="-171450">
              <a:buFont typeface="Arial"/>
              <a:buChar char="•"/>
            </a:pPr>
            <a:endParaRPr lang="es-ES" sz="1200" dirty="0">
              <a:ea typeface="Roboto"/>
              <a:cs typeface="Roboto"/>
            </a:endParaRPr>
          </a:p>
        </p:txBody>
      </p:sp>
    </p:spTree>
    <p:extLst>
      <p:ext uri="{BB962C8B-B14F-4D97-AF65-F5344CB8AC3E}">
        <p14:creationId xmlns:p14="http://schemas.microsoft.com/office/powerpoint/2010/main" val="2829059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2FB9-E65E-8C75-401D-6D26F9BC252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6002AE0-52B3-1C03-ACF4-AFEAB4411567}"/>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6286D874-CC9A-4F09-3B93-BCD07FFB7F60}"/>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EB0E1558-4089-474A-9F9E-16A57DADBA51}"/>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416ED971-C7F5-5041-9383-D5A0FF06EEA3}"/>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036CF0DB-6AB9-AC41-5413-39C9435C6E6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057AF207-C400-83F5-60A1-490FC171F5F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5ED9141B-F954-DCBD-3CE4-8CA3E144826C}"/>
              </a:ext>
            </a:extLst>
          </p:cNvPr>
          <p:cNvSpPr txBox="1"/>
          <p:nvPr/>
        </p:nvSpPr>
        <p:spPr>
          <a:xfrm>
            <a:off x="593651" y="1365825"/>
            <a:ext cx="813390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ea typeface="+mn-lt"/>
                <a:cs typeface="+mn-lt"/>
              </a:rPr>
              <a:t>Formularios:</a:t>
            </a:r>
            <a:endParaRPr lang="es-ES" dirty="0"/>
          </a:p>
          <a:p>
            <a:endParaRPr lang="es-ES" sz="1200" b="1" dirty="0">
              <a:ea typeface="Roboto"/>
              <a:cs typeface="Roboto"/>
            </a:endParaRPr>
          </a:p>
          <a:p>
            <a:r>
              <a:rPr lang="es-ES" sz="1200" dirty="0">
                <a:ea typeface="Roboto"/>
                <a:cs typeface="Roboto"/>
              </a:rPr>
              <a:t>Los más usados en gestión:</a:t>
            </a:r>
            <a:endParaRPr lang="es-ES">
              <a:ea typeface="Roboto"/>
              <a:cs typeface="Roboto"/>
            </a:endParaRPr>
          </a:p>
          <a:p>
            <a:endParaRPr lang="es-ES" sz="1200" dirty="0">
              <a:ea typeface="Roboto"/>
              <a:cs typeface="Roboto"/>
            </a:endParaRPr>
          </a:p>
          <a:p>
            <a:r>
              <a:rPr lang="es-ES" sz="1200" dirty="0">
                <a:ea typeface="Roboto"/>
                <a:cs typeface="Roboto"/>
              </a:rPr>
              <a:t>Cuando alguien crea un ítem:</a:t>
            </a:r>
            <a:endParaRPr lang="es-ES" dirty="0">
              <a:ea typeface="Roboto"/>
              <a:cs typeface="Roboto"/>
            </a:endParaRPr>
          </a:p>
          <a:p>
            <a:pPr marL="171450" indent="-171450">
              <a:buFont typeface="Arial"/>
              <a:buChar char="•"/>
            </a:pPr>
            <a:r>
              <a:rPr lang="es-ES" sz="1200" dirty="0">
                <a:ea typeface="Roboto"/>
                <a:cs typeface="Roboto"/>
              </a:rPr>
              <a:t>SharePoint muestra un formulario automático</a:t>
            </a:r>
            <a:endParaRPr lang="es-ES" dirty="0"/>
          </a:p>
          <a:p>
            <a:pPr marL="171450" indent="-171450">
              <a:buFont typeface="Arial"/>
              <a:buChar char="•"/>
            </a:pPr>
            <a:r>
              <a:rPr lang="es-ES" sz="1200" dirty="0">
                <a:ea typeface="Roboto"/>
                <a:cs typeface="Roboto"/>
              </a:rPr>
              <a:t>El orden y tipo de columnas importa mucho</a:t>
            </a:r>
            <a:endParaRPr lang="es-ES" dirty="0"/>
          </a:p>
          <a:p>
            <a:pPr marL="171450" indent="-171450">
              <a:buFont typeface="Arial"/>
              <a:buChar char="•"/>
            </a:pPr>
            <a:r>
              <a:rPr lang="es-ES" sz="1200" dirty="0">
                <a:ea typeface="Roboto"/>
                <a:cs typeface="Roboto"/>
              </a:rPr>
              <a:t>Un formulario claro = menos errores</a:t>
            </a:r>
            <a:endParaRPr lang="es-ES" dirty="0"/>
          </a:p>
          <a:p>
            <a:endParaRPr lang="es-ES" sz="1200" dirty="0">
              <a:ea typeface="Roboto"/>
              <a:cs typeface="Roboto"/>
            </a:endParaRPr>
          </a:p>
          <a:p>
            <a:pPr>
              <a:buFont typeface="Arial"/>
            </a:pPr>
            <a:r>
              <a:rPr lang="es-ES" sz="1200" dirty="0">
                <a:ea typeface="Roboto"/>
                <a:cs typeface="Roboto"/>
              </a:rPr>
              <a:t>Más adelante puedes:</a:t>
            </a:r>
            <a:endParaRPr lang="es-ES" dirty="0">
              <a:ea typeface="Roboto"/>
              <a:cs typeface="Roboto"/>
            </a:endParaRPr>
          </a:p>
          <a:p>
            <a:pPr marL="171450" indent="-171450">
              <a:buFont typeface="Arial"/>
              <a:buChar char="•"/>
            </a:pPr>
            <a:r>
              <a:rPr lang="es-ES" sz="1200" dirty="0">
                <a:ea typeface="Roboto"/>
                <a:cs typeface="Roboto"/>
              </a:rPr>
              <a:t>Ocultar columnas</a:t>
            </a:r>
            <a:endParaRPr lang="es-ES" dirty="0"/>
          </a:p>
          <a:p>
            <a:pPr marL="171450" indent="-171450">
              <a:buFont typeface="Arial"/>
              <a:buChar char="•"/>
            </a:pPr>
            <a:r>
              <a:rPr lang="es-ES" sz="1200" dirty="0">
                <a:ea typeface="Roboto"/>
                <a:cs typeface="Roboto"/>
              </a:rPr>
              <a:t>Marcar obligatorios</a:t>
            </a:r>
            <a:endParaRPr lang="es-ES" dirty="0"/>
          </a:p>
          <a:p>
            <a:pPr marL="171450" indent="-171450">
              <a:buFont typeface="Arial"/>
              <a:buChar char="•"/>
            </a:pPr>
            <a:r>
              <a:rPr lang="es-ES" sz="1200" dirty="0">
                <a:ea typeface="Roboto"/>
                <a:cs typeface="Roboto"/>
              </a:rPr>
              <a:t>Incluso personalizar con </a:t>
            </a:r>
            <a:r>
              <a:rPr lang="es-ES" sz="1200" dirty="0" err="1">
                <a:ea typeface="Roboto"/>
                <a:cs typeface="Roboto"/>
              </a:rPr>
              <a:t>Power</a:t>
            </a:r>
            <a:r>
              <a:rPr lang="es-ES" sz="1200" dirty="0">
                <a:ea typeface="Roboto"/>
                <a:cs typeface="Roboto"/>
              </a:rPr>
              <a:t> Apps</a:t>
            </a:r>
            <a:endParaRPr lang="es-ES" dirty="0"/>
          </a:p>
          <a:p>
            <a:endParaRPr lang="es-ES" sz="1200" dirty="0">
              <a:ea typeface="Roboto"/>
              <a:cs typeface="Roboto"/>
            </a:endParaRPr>
          </a:p>
        </p:txBody>
      </p:sp>
    </p:spTree>
    <p:extLst>
      <p:ext uri="{BB962C8B-B14F-4D97-AF65-F5344CB8AC3E}">
        <p14:creationId xmlns:p14="http://schemas.microsoft.com/office/powerpoint/2010/main" val="504117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30C9B-BD8B-D102-5627-FF2ECBB0BF3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E3AF972-A152-C7A4-B86A-A0D0A1D3BACB}"/>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8BA8035C-218D-37C9-57A3-17795A62D25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283E1C70-A3DB-7C21-F923-21520A31D48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Por </a:t>
              </a:r>
              <a:r>
                <a:rPr lang="en-US" sz="1900" b="1" dirty="0" err="1">
                  <a:solidFill>
                    <a:srgbClr val="1F3B72"/>
                  </a:solidFill>
                  <a:latin typeface="+mj-lt"/>
                </a:rPr>
                <a:t>qué</a:t>
              </a:r>
              <a:r>
                <a:rPr lang="en-US" sz="1900" b="1" dirty="0">
                  <a:solidFill>
                    <a:srgbClr val="1F3B72"/>
                  </a:solidFill>
                  <a:latin typeface="+mj-lt"/>
                </a:rPr>
                <a:t> Outlook y OneDrive son </a:t>
              </a:r>
              <a:r>
                <a:rPr lang="en-US" sz="1900" b="1" dirty="0" err="1">
                  <a:solidFill>
                    <a:srgbClr val="1F3B72"/>
                  </a:solidFill>
                  <a:latin typeface="+mj-lt"/>
                </a:rPr>
                <a:t>el</a:t>
              </a:r>
              <a:r>
                <a:rPr lang="en-US" sz="1900" b="1" dirty="0">
                  <a:solidFill>
                    <a:srgbClr val="1F3B72"/>
                  </a:solidFill>
                  <a:latin typeface="+mj-lt"/>
                </a:rPr>
                <a:t> “</a:t>
              </a:r>
              <a:r>
                <a:rPr lang="en-US" sz="1900" b="1" dirty="0" err="1">
                  <a:solidFill>
                    <a:srgbClr val="1F3B72"/>
                  </a:solidFill>
                  <a:latin typeface="+mj-lt"/>
                </a:rPr>
                <a:t>centro</a:t>
              </a:r>
              <a:r>
                <a:rPr lang="en-US" sz="1900" b="1" dirty="0">
                  <a:solidFill>
                    <a:srgbClr val="1F3B72"/>
                  </a:solidFill>
                  <a:latin typeface="+mj-lt"/>
                </a:rPr>
                <a:t>” de Microsoft 365</a:t>
              </a:r>
              <a:endParaRPr lang="es-ES" dirty="0"/>
            </a:p>
          </p:txBody>
        </p:sp>
      </p:grpSp>
      <p:grpSp>
        <p:nvGrpSpPr>
          <p:cNvPr id="7" name="Group 7">
            <a:extLst>
              <a:ext uri="{FF2B5EF4-FFF2-40B4-BE49-F238E27FC236}">
                <a16:creationId xmlns:a16="http://schemas.microsoft.com/office/drawing/2014/main" id="{2AF40091-77C0-943E-772A-67E188C6D143}"/>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2C4CBAF4-7F84-E46D-5D7F-35EDF50FFA2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3B1AAB40-FBED-5B9D-ACBF-D31AA2640AF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Qué versión de OneDrive está usando? - OnTek">
            <a:extLst>
              <a:ext uri="{FF2B5EF4-FFF2-40B4-BE49-F238E27FC236}">
                <a16:creationId xmlns:a16="http://schemas.microsoft.com/office/drawing/2014/main" id="{9D1C9CE0-C405-8D79-1953-E9D5422F23B2}"/>
              </a:ext>
            </a:extLst>
          </p:cNvPr>
          <p:cNvPicPr>
            <a:picLocks noChangeAspect="1"/>
          </p:cNvPicPr>
          <p:nvPr/>
        </p:nvPicPr>
        <p:blipFill>
          <a:blip r:embed="rId3"/>
          <a:stretch>
            <a:fillRect/>
          </a:stretch>
        </p:blipFill>
        <p:spPr>
          <a:xfrm>
            <a:off x="2122990" y="1723784"/>
            <a:ext cx="5957827" cy="2122748"/>
          </a:xfrm>
          <a:prstGeom prst="rect">
            <a:avLst/>
          </a:prstGeom>
        </p:spPr>
      </p:pic>
    </p:spTree>
    <p:extLst>
      <p:ext uri="{BB962C8B-B14F-4D97-AF65-F5344CB8AC3E}">
        <p14:creationId xmlns:p14="http://schemas.microsoft.com/office/powerpoint/2010/main" val="629795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DDCE2-7913-EAD5-0F20-6A7E43CB013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D82EB9-8A74-5BC4-15CB-CFC43F9FA950}"/>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493E2590-4A4C-8AB4-DAB7-2A5C6B5DA496}"/>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A9AF7AAF-EF86-CBFD-AA22-6B231038415F}"/>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4C1168FC-DF94-41F9-A3DD-864C79A75DC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B85C1489-E584-E00D-622A-67C77440982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7924DAC9-D101-AFC1-2350-7C3D1D67DAB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10;&#10;El contenido generado por IA puede ser incorrecto.">
            <a:extLst>
              <a:ext uri="{FF2B5EF4-FFF2-40B4-BE49-F238E27FC236}">
                <a16:creationId xmlns:a16="http://schemas.microsoft.com/office/drawing/2014/main" id="{A0BB289F-E4B1-4E03-1A30-62885AC164FB}"/>
              </a:ext>
            </a:extLst>
          </p:cNvPr>
          <p:cNvPicPr>
            <a:picLocks noChangeAspect="1"/>
          </p:cNvPicPr>
          <p:nvPr/>
        </p:nvPicPr>
        <p:blipFill>
          <a:blip r:embed="rId3"/>
          <a:stretch>
            <a:fillRect/>
          </a:stretch>
        </p:blipFill>
        <p:spPr>
          <a:xfrm>
            <a:off x="2604683" y="1285875"/>
            <a:ext cx="1732679" cy="2781861"/>
          </a:xfrm>
          <a:prstGeom prst="rect">
            <a:avLst/>
          </a:prstGeom>
        </p:spPr>
      </p:pic>
    </p:spTree>
    <p:extLst>
      <p:ext uri="{BB962C8B-B14F-4D97-AF65-F5344CB8AC3E}">
        <p14:creationId xmlns:p14="http://schemas.microsoft.com/office/powerpoint/2010/main" val="2802471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B808A-787B-C20F-B0B2-23E4DF52614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15428E-B5F5-DE5D-58A7-47FF60363269}"/>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231D89EE-D207-4BD8-9A92-6AFADCEC999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0B3E687D-E7AE-3675-A17A-1F8088415E97}"/>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B6290948-B537-48D4-D658-F41278AE232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AA5892DA-4AD6-42F4-8995-6F3BA58423D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CABD58EE-C8E1-FC23-2819-56A78FA338F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9" name="Imagen 8" descr="Interfaz de usuario gráfica&#10;&#10;El contenido generado por IA puede ser incorrecto.">
            <a:extLst>
              <a:ext uri="{FF2B5EF4-FFF2-40B4-BE49-F238E27FC236}">
                <a16:creationId xmlns:a16="http://schemas.microsoft.com/office/drawing/2014/main" id="{35F6B28F-5B0D-FF95-A204-DA4729379395}"/>
              </a:ext>
            </a:extLst>
          </p:cNvPr>
          <p:cNvPicPr>
            <a:picLocks noChangeAspect="1"/>
          </p:cNvPicPr>
          <p:nvPr/>
        </p:nvPicPr>
        <p:blipFill>
          <a:blip r:embed="rId3"/>
          <a:stretch>
            <a:fillRect/>
          </a:stretch>
        </p:blipFill>
        <p:spPr>
          <a:xfrm>
            <a:off x="1594395" y="1105180"/>
            <a:ext cx="5845954" cy="3765177"/>
          </a:xfrm>
          <a:prstGeom prst="rect">
            <a:avLst/>
          </a:prstGeom>
        </p:spPr>
      </p:pic>
    </p:spTree>
    <p:extLst>
      <p:ext uri="{BB962C8B-B14F-4D97-AF65-F5344CB8AC3E}">
        <p14:creationId xmlns:p14="http://schemas.microsoft.com/office/powerpoint/2010/main" val="1356667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4B7D8-18DD-A867-9034-F5C1C09995D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A36A02-56EC-868D-4507-8378376D0C26}"/>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F30A1109-DE83-728D-EE51-73868F56C4E0}"/>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A24E6BEC-1D6C-09F2-092F-34FB1AA67560}"/>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CDA32F84-75F6-6477-0621-A3938D03CDFB}"/>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A3A29AF0-74B8-334B-6338-1D427A12393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056C972C-DBCD-9C9F-463C-FDA43A1D8E86}"/>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6" name="Imagen 5" descr="Interfaz de usuario gráfica, Aplicación&#10;&#10;El contenido generado por IA puede ser incorrecto.">
            <a:extLst>
              <a:ext uri="{FF2B5EF4-FFF2-40B4-BE49-F238E27FC236}">
                <a16:creationId xmlns:a16="http://schemas.microsoft.com/office/drawing/2014/main" id="{422CE16E-A64D-4589-937C-DBDF98BFBC07}"/>
              </a:ext>
            </a:extLst>
          </p:cNvPr>
          <p:cNvPicPr>
            <a:picLocks noChangeAspect="1"/>
          </p:cNvPicPr>
          <p:nvPr/>
        </p:nvPicPr>
        <p:blipFill>
          <a:blip r:embed="rId3"/>
          <a:stretch>
            <a:fillRect/>
          </a:stretch>
        </p:blipFill>
        <p:spPr>
          <a:xfrm>
            <a:off x="1159809" y="1218227"/>
            <a:ext cx="6126817" cy="3223919"/>
          </a:xfrm>
          <a:prstGeom prst="rect">
            <a:avLst/>
          </a:prstGeom>
        </p:spPr>
      </p:pic>
    </p:spTree>
    <p:extLst>
      <p:ext uri="{BB962C8B-B14F-4D97-AF65-F5344CB8AC3E}">
        <p14:creationId xmlns:p14="http://schemas.microsoft.com/office/powerpoint/2010/main" val="22384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14F4C-2D59-F67E-F759-F569796C508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533DEF-C1F2-0747-623F-3572AC719B6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F31163DA-8DBF-1681-A213-7A29255AE9E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DC58295F-A028-9753-7397-88C99271199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5D58BDF8-1ADF-762C-457B-59FA5BF3506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7B98DAC8-9E1C-2E27-14B9-3D5174857B9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A8A1AE2D-A9F9-E010-B1E3-9E1905AF9A48}"/>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10;&#10;El contenido generado por IA puede ser incorrecto.">
            <a:extLst>
              <a:ext uri="{FF2B5EF4-FFF2-40B4-BE49-F238E27FC236}">
                <a16:creationId xmlns:a16="http://schemas.microsoft.com/office/drawing/2014/main" id="{360B7203-6EEE-05AF-E2AB-EE4174EFDE8B}"/>
              </a:ext>
            </a:extLst>
          </p:cNvPr>
          <p:cNvPicPr>
            <a:picLocks noChangeAspect="1"/>
          </p:cNvPicPr>
          <p:nvPr/>
        </p:nvPicPr>
        <p:blipFill>
          <a:blip r:embed="rId3"/>
          <a:stretch>
            <a:fillRect/>
          </a:stretch>
        </p:blipFill>
        <p:spPr>
          <a:xfrm>
            <a:off x="655544" y="1151931"/>
            <a:ext cx="7425298" cy="3570823"/>
          </a:xfrm>
          <a:prstGeom prst="rect">
            <a:avLst/>
          </a:prstGeom>
        </p:spPr>
      </p:pic>
    </p:spTree>
    <p:extLst>
      <p:ext uri="{BB962C8B-B14F-4D97-AF65-F5344CB8AC3E}">
        <p14:creationId xmlns:p14="http://schemas.microsoft.com/office/powerpoint/2010/main" val="955207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0F50-D74A-BB22-3C27-F693C6116CD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DEF86B-F4DF-3C0A-2E90-C0300931666E}"/>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02E5BE40-FD4A-89EB-64F8-05DA67015F07}"/>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A644F15B-1DBC-4DCE-FE32-3B32A5CD18D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01964129-A645-4B1D-1345-3EE6D84A5682}"/>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C361DEF3-8565-EB67-5E4F-3D1E0143268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54B6FC92-9824-F8BD-0D84-995A304DA17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10;&#10;El contenido generado por IA puede ser incorrecto.">
            <a:extLst>
              <a:ext uri="{FF2B5EF4-FFF2-40B4-BE49-F238E27FC236}">
                <a16:creationId xmlns:a16="http://schemas.microsoft.com/office/drawing/2014/main" id="{5538C280-ED9F-2E2A-D0FE-12CAFA17E24D}"/>
              </a:ext>
            </a:extLst>
          </p:cNvPr>
          <p:cNvPicPr>
            <a:picLocks noChangeAspect="1"/>
          </p:cNvPicPr>
          <p:nvPr/>
        </p:nvPicPr>
        <p:blipFill>
          <a:blip r:embed="rId3"/>
          <a:stretch>
            <a:fillRect/>
          </a:stretch>
        </p:blipFill>
        <p:spPr>
          <a:xfrm>
            <a:off x="1714603" y="1180820"/>
            <a:ext cx="4853341" cy="3424798"/>
          </a:xfrm>
          <a:prstGeom prst="rect">
            <a:avLst/>
          </a:prstGeom>
        </p:spPr>
      </p:pic>
      <p:sp>
        <p:nvSpPr>
          <p:cNvPr id="6" name="Flecha: hacia la izquierda 5">
            <a:extLst>
              <a:ext uri="{FF2B5EF4-FFF2-40B4-BE49-F238E27FC236}">
                <a16:creationId xmlns:a16="http://schemas.microsoft.com/office/drawing/2014/main" id="{5C5BB427-224F-0173-B59B-5F8E0BBA17F8}"/>
              </a:ext>
            </a:extLst>
          </p:cNvPr>
          <p:cNvSpPr/>
          <p:nvPr/>
        </p:nvSpPr>
        <p:spPr>
          <a:xfrm>
            <a:off x="4392671" y="2374219"/>
            <a:ext cx="428625" cy="2689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96419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69B4F-4712-7E45-1D2E-1BC7B2993E6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9F0F776-AB7B-B0E2-F999-08B874FD8A9F}"/>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DE1D6DB5-24DF-E581-72B1-6474A9015E0E}"/>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544DDE9F-F03B-168B-6067-8B1D0EE1920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01AE3943-BAFB-3DDF-EBEB-CC1E6D75660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9BF6F541-DC17-86BD-BDD8-77F3EF3665B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0E00093B-C1C3-5EDF-C3D2-F0BD81DA8C80}"/>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10;&#10;El contenido generado por IA puede ser incorrecto.">
            <a:extLst>
              <a:ext uri="{FF2B5EF4-FFF2-40B4-BE49-F238E27FC236}">
                <a16:creationId xmlns:a16="http://schemas.microsoft.com/office/drawing/2014/main" id="{D141D3EB-84E0-9746-0805-9FB2167663D5}"/>
              </a:ext>
            </a:extLst>
          </p:cNvPr>
          <p:cNvPicPr>
            <a:picLocks noChangeAspect="1"/>
          </p:cNvPicPr>
          <p:nvPr/>
        </p:nvPicPr>
        <p:blipFill>
          <a:blip r:embed="rId3"/>
          <a:stretch>
            <a:fillRect/>
          </a:stretch>
        </p:blipFill>
        <p:spPr>
          <a:xfrm>
            <a:off x="919591" y="966507"/>
            <a:ext cx="2026847" cy="3975287"/>
          </a:xfrm>
          <a:prstGeom prst="rect">
            <a:avLst/>
          </a:prstGeom>
        </p:spPr>
      </p:pic>
      <p:pic>
        <p:nvPicPr>
          <p:cNvPr id="6" name="Imagen 5" descr="Interfaz de usuario gráfica, Aplicación&#10;&#10;El contenido generado por IA puede ser incorrecto.">
            <a:extLst>
              <a:ext uri="{FF2B5EF4-FFF2-40B4-BE49-F238E27FC236}">
                <a16:creationId xmlns:a16="http://schemas.microsoft.com/office/drawing/2014/main" id="{134BA43E-E3A9-2148-6707-01C0351086AA}"/>
              </a:ext>
            </a:extLst>
          </p:cNvPr>
          <p:cNvPicPr>
            <a:picLocks noChangeAspect="1"/>
          </p:cNvPicPr>
          <p:nvPr/>
        </p:nvPicPr>
        <p:blipFill>
          <a:blip r:embed="rId4"/>
          <a:stretch>
            <a:fillRect/>
          </a:stretch>
        </p:blipFill>
        <p:spPr>
          <a:xfrm>
            <a:off x="3273518" y="1445650"/>
            <a:ext cx="5521699" cy="2369863"/>
          </a:xfrm>
          <a:prstGeom prst="rect">
            <a:avLst/>
          </a:prstGeom>
        </p:spPr>
      </p:pic>
    </p:spTree>
    <p:extLst>
      <p:ext uri="{BB962C8B-B14F-4D97-AF65-F5344CB8AC3E}">
        <p14:creationId xmlns:p14="http://schemas.microsoft.com/office/powerpoint/2010/main" val="535544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46884-BE9C-97B5-2203-4373179F6A7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8AD2417-7CBD-4954-9B7B-A9E06020A6DB}"/>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57ACED84-DF3F-A591-2D70-35AD1B73FF2E}"/>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902CAB0C-CDC2-71EF-E85A-4548F4D9D8A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1C29A101-5ACC-158F-DC59-4A74582BF431}"/>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C22FF964-36BA-81BA-E44A-79B12C05D61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9F28815-2ED7-DBFE-8E6B-40ECCFC5A77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CEB0F02A-6B31-C390-9244-A419025EBBF5}"/>
              </a:ext>
            </a:extLst>
          </p:cNvPr>
          <p:cNvPicPr>
            <a:picLocks noChangeAspect="1"/>
          </p:cNvPicPr>
          <p:nvPr/>
        </p:nvPicPr>
        <p:blipFill>
          <a:blip r:embed="rId3"/>
          <a:stretch>
            <a:fillRect/>
          </a:stretch>
        </p:blipFill>
        <p:spPr>
          <a:xfrm>
            <a:off x="1683135" y="1126191"/>
            <a:ext cx="5315489" cy="3517247"/>
          </a:xfrm>
          <a:prstGeom prst="rect">
            <a:avLst/>
          </a:prstGeom>
        </p:spPr>
      </p:pic>
    </p:spTree>
    <p:extLst>
      <p:ext uri="{BB962C8B-B14F-4D97-AF65-F5344CB8AC3E}">
        <p14:creationId xmlns:p14="http://schemas.microsoft.com/office/powerpoint/2010/main" val="3494446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5C22C-BFC0-C185-BCAC-8531362F964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57C1E19-088F-F245-F652-2CB71FE3468C}"/>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A5B1E65C-F616-1758-2B18-C4F8A3A513D3}"/>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557EC8A4-2A47-9773-191F-7438FC6CDC84}"/>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60AB895F-475C-D35E-7F2B-218FFD5EE87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08DDCB64-564D-6C83-1B3E-E89A6328666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F8CC472D-8FB6-180C-A74D-9139A005293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a:extLst>
              <a:ext uri="{FF2B5EF4-FFF2-40B4-BE49-F238E27FC236}">
                <a16:creationId xmlns:a16="http://schemas.microsoft.com/office/drawing/2014/main" id="{1BBE1FC5-0C2E-176F-F6C9-6FF1FF872AC2}"/>
              </a:ext>
            </a:extLst>
          </p:cNvPr>
          <p:cNvPicPr>
            <a:picLocks noChangeAspect="1"/>
          </p:cNvPicPr>
          <p:nvPr/>
        </p:nvPicPr>
        <p:blipFill>
          <a:blip r:embed="rId3"/>
          <a:stretch>
            <a:fillRect/>
          </a:stretch>
        </p:blipFill>
        <p:spPr>
          <a:xfrm>
            <a:off x="663949" y="1416914"/>
            <a:ext cx="7555567" cy="1843228"/>
          </a:xfrm>
          <a:prstGeom prst="rect">
            <a:avLst/>
          </a:prstGeom>
        </p:spPr>
      </p:pic>
    </p:spTree>
    <p:extLst>
      <p:ext uri="{BB962C8B-B14F-4D97-AF65-F5344CB8AC3E}">
        <p14:creationId xmlns:p14="http://schemas.microsoft.com/office/powerpoint/2010/main" val="4144724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9739-F491-97DF-326E-40B4FFF9FAB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FA80518-BAB7-B0A4-0BEA-53B6611D6FB3}"/>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659F9324-11C4-F55A-B516-4471A162278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2FBFEA0-3798-5F81-0DF4-9D111D433D0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AEAF29E3-E506-8F88-6E2E-25330BFA174B}"/>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5E299F96-2BCC-AE33-5BC3-74F34DA6734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A8643D01-11D7-4925-A4F1-FE667096F573}"/>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10;&#10;El contenido generado por IA puede ser incorrecto.">
            <a:extLst>
              <a:ext uri="{FF2B5EF4-FFF2-40B4-BE49-F238E27FC236}">
                <a16:creationId xmlns:a16="http://schemas.microsoft.com/office/drawing/2014/main" id="{5AFF8B6B-4220-A4DF-5B81-9A00C2D1C260}"/>
              </a:ext>
            </a:extLst>
          </p:cNvPr>
          <p:cNvPicPr>
            <a:picLocks noChangeAspect="1"/>
          </p:cNvPicPr>
          <p:nvPr/>
        </p:nvPicPr>
        <p:blipFill>
          <a:blip r:embed="rId3"/>
          <a:stretch>
            <a:fillRect/>
          </a:stretch>
        </p:blipFill>
        <p:spPr>
          <a:xfrm>
            <a:off x="243728" y="1353662"/>
            <a:ext cx="8185898" cy="2238672"/>
          </a:xfrm>
          <a:prstGeom prst="rect">
            <a:avLst/>
          </a:prstGeom>
        </p:spPr>
      </p:pic>
    </p:spTree>
    <p:extLst>
      <p:ext uri="{BB962C8B-B14F-4D97-AF65-F5344CB8AC3E}">
        <p14:creationId xmlns:p14="http://schemas.microsoft.com/office/powerpoint/2010/main" val="2445851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62AB6-A929-539D-21BF-5DE144D523A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FCDC3EE-16FC-1221-4420-013354387A1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434D7011-4007-DD67-A499-EAD5EA668367}"/>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2B68382-768C-BC0C-3856-47185F9655BE}"/>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6DF54D63-2D96-5804-BAF1-7F76925E378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4351C04A-E562-0C14-7E1E-EE760F93F39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5C22A40-7F8C-C561-7463-3BC6DB200CA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59B48675-4B0D-F8E6-C678-1C5B81C52100}"/>
              </a:ext>
            </a:extLst>
          </p:cNvPr>
          <p:cNvPicPr>
            <a:picLocks noChangeAspect="1"/>
          </p:cNvPicPr>
          <p:nvPr/>
        </p:nvPicPr>
        <p:blipFill>
          <a:blip r:embed="rId3"/>
          <a:stretch>
            <a:fillRect/>
          </a:stretch>
        </p:blipFill>
        <p:spPr>
          <a:xfrm>
            <a:off x="937092" y="1055299"/>
            <a:ext cx="6799170" cy="3797703"/>
          </a:xfrm>
          <a:prstGeom prst="rect">
            <a:avLst/>
          </a:prstGeom>
        </p:spPr>
      </p:pic>
    </p:spTree>
    <p:extLst>
      <p:ext uri="{BB962C8B-B14F-4D97-AF65-F5344CB8AC3E}">
        <p14:creationId xmlns:p14="http://schemas.microsoft.com/office/powerpoint/2010/main" val="3029623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4A581-D33D-0B63-69F8-BD561EBE4EE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229D339-4F02-17DE-AE5A-CE6E3BCA75E4}"/>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2F75254-1A65-2A92-529C-8EBFCDC9F20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20B9D5DD-C128-E2E2-EDF5-8E0119298329}"/>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Cómo</a:t>
              </a:r>
              <a:r>
                <a:rPr lang="en-US" sz="1900" b="1" dirty="0">
                  <a:solidFill>
                    <a:srgbClr val="1F3B72"/>
                  </a:solidFill>
                  <a:latin typeface="+mj-lt"/>
                </a:rPr>
                <a:t> </a:t>
              </a:r>
              <a:r>
                <a:rPr lang="en-US" sz="1900" b="1" dirty="0" err="1">
                  <a:solidFill>
                    <a:srgbClr val="1F3B72"/>
                  </a:solidFill>
                  <a:latin typeface="+mj-lt"/>
                </a:rPr>
                <a:t>impactan</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la </a:t>
              </a:r>
              <a:r>
                <a:rPr lang="en-US" sz="1900" b="1" dirty="0" err="1">
                  <a:solidFill>
                    <a:srgbClr val="1F3B72"/>
                  </a:solidFill>
                  <a:latin typeface="+mj-lt"/>
                </a:rPr>
                <a:t>productividad</a:t>
              </a:r>
              <a:endParaRPr lang="es-ES" dirty="0" err="1"/>
            </a:p>
          </p:txBody>
        </p:sp>
      </p:grpSp>
      <p:grpSp>
        <p:nvGrpSpPr>
          <p:cNvPr id="7" name="Group 7">
            <a:extLst>
              <a:ext uri="{FF2B5EF4-FFF2-40B4-BE49-F238E27FC236}">
                <a16:creationId xmlns:a16="http://schemas.microsoft.com/office/drawing/2014/main" id="{606714AE-F0E4-0E9E-78D0-E6DB26ADA440}"/>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FEC5DD8-6DAA-EB19-7BB8-70B26CAB3E7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7FAF6EEA-FD3B-8B59-0D8A-ACF0EF0192B0}"/>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B4BA5D43-70A0-F3B6-4F23-ADCE123F4CE3}"/>
              </a:ext>
            </a:extLst>
          </p:cNvPr>
          <p:cNvSpPr txBox="1"/>
          <p:nvPr/>
        </p:nvSpPr>
        <p:spPr>
          <a:xfrm>
            <a:off x="593651" y="1240464"/>
            <a:ext cx="8133906"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Font typeface="Arial"/>
              <a:buChar char="•"/>
            </a:pPr>
            <a:r>
              <a:rPr lang="es-ES" sz="1200" dirty="0"/>
              <a:t>menos</a:t>
            </a:r>
            <a:r>
              <a:rPr lang="es-ES" sz="1200" dirty="0">
                <a:ea typeface="+mn-lt"/>
                <a:cs typeface="+mn-lt"/>
              </a:rPr>
              <a:t> </a:t>
            </a:r>
            <a:r>
              <a:rPr lang="es-ES" sz="1200" dirty="0">
                <a:ea typeface="Roboto"/>
                <a:cs typeface="Roboto"/>
              </a:rPr>
              <a:t>correos repetidos</a:t>
            </a:r>
            <a:endParaRPr lang="es-ES" dirty="0">
              <a:ea typeface="Roboto"/>
              <a:cs typeface="Roboto"/>
            </a:endParaRPr>
          </a:p>
          <a:p>
            <a:pPr marL="171450" indent="-171450">
              <a:lnSpc>
                <a:spcPct val="150000"/>
              </a:lnSpc>
              <a:buFont typeface="Arial"/>
              <a:buChar char="•"/>
            </a:pPr>
            <a:r>
              <a:rPr lang="es-ES" sz="1200" dirty="0">
                <a:ea typeface="Roboto"/>
                <a:cs typeface="Roboto"/>
              </a:rPr>
              <a:t>menos adjuntos</a:t>
            </a:r>
            <a:endParaRPr lang="es-ES" dirty="0">
              <a:ea typeface="Roboto"/>
              <a:cs typeface="Roboto"/>
            </a:endParaRPr>
          </a:p>
          <a:p>
            <a:pPr marL="171450" indent="-171450">
              <a:lnSpc>
                <a:spcPct val="150000"/>
              </a:lnSpc>
              <a:buFont typeface="Arial"/>
              <a:buChar char="•"/>
            </a:pPr>
            <a:r>
              <a:rPr lang="es-ES" sz="1200" dirty="0">
                <a:ea typeface="Roboto"/>
                <a:cs typeface="Roboto"/>
              </a:rPr>
              <a:t>mejor colaboración</a:t>
            </a:r>
            <a:endParaRPr lang="es-ES" dirty="0">
              <a:ea typeface="Roboto"/>
              <a:cs typeface="Roboto"/>
            </a:endParaRPr>
          </a:p>
          <a:p>
            <a:pPr marL="171450" indent="-171450">
              <a:lnSpc>
                <a:spcPct val="150000"/>
              </a:lnSpc>
              <a:buFont typeface="Arial"/>
              <a:buChar char="•"/>
            </a:pPr>
            <a:r>
              <a:rPr lang="es-ES" sz="1200" dirty="0">
                <a:ea typeface="Roboto"/>
                <a:cs typeface="Roboto"/>
              </a:rPr>
              <a:t>control </a:t>
            </a:r>
            <a:r>
              <a:rPr lang="es-ES" sz="1200" dirty="0">
                <a:ea typeface="+mn-lt"/>
                <a:cs typeface="+mn-lt"/>
              </a:rPr>
              <a:t>de </a:t>
            </a:r>
            <a:r>
              <a:rPr lang="es-ES" sz="1200" dirty="0">
                <a:ea typeface="Roboto"/>
                <a:cs typeface="Roboto"/>
              </a:rPr>
              <a:t>versiones</a:t>
            </a:r>
            <a:endParaRPr lang="es-ES" dirty="0">
              <a:ea typeface="Roboto"/>
              <a:cs typeface="Roboto"/>
            </a:endParaRPr>
          </a:p>
          <a:p>
            <a:pPr>
              <a:lnSpc>
                <a:spcPct val="150000"/>
              </a:lnSpc>
            </a:pPr>
            <a:endParaRPr lang="es-ES" sz="1200" b="1" dirty="0">
              <a:ea typeface="Roboto"/>
              <a:cs typeface="Roboto"/>
            </a:endParaRPr>
          </a:p>
          <a:p>
            <a:endParaRPr lang="es-ES" dirty="0">
              <a:ea typeface="Roboto"/>
              <a:cs typeface="Roboto"/>
            </a:endParaRPr>
          </a:p>
        </p:txBody>
      </p:sp>
    </p:spTree>
    <p:extLst>
      <p:ext uri="{BB962C8B-B14F-4D97-AF65-F5344CB8AC3E}">
        <p14:creationId xmlns:p14="http://schemas.microsoft.com/office/powerpoint/2010/main" val="42756622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960B8-2A36-9A55-ADC9-6519CB0C619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BDB3CAE-E873-3901-F786-B0F1B70CD253}"/>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5318200C-2526-8801-C998-88B06EF59D8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D100571-1E4B-3F79-47BC-A5DB59FA7922}"/>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C9693D72-23C4-63E4-0B47-A2BC29D5831B}"/>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74971B36-00A6-9C7C-56F4-223F961A224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35B5A52A-B201-192A-23D5-E1BD3A063E75}"/>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10;&#10;El contenido generado por IA puede ser incorrecto.">
            <a:extLst>
              <a:ext uri="{FF2B5EF4-FFF2-40B4-BE49-F238E27FC236}">
                <a16:creationId xmlns:a16="http://schemas.microsoft.com/office/drawing/2014/main" id="{35750E89-CBD1-568F-B1E7-C276AEA22DAA}"/>
              </a:ext>
            </a:extLst>
          </p:cNvPr>
          <p:cNvPicPr>
            <a:picLocks noChangeAspect="1"/>
          </p:cNvPicPr>
          <p:nvPr/>
        </p:nvPicPr>
        <p:blipFill>
          <a:blip r:embed="rId3"/>
          <a:stretch>
            <a:fillRect/>
          </a:stretch>
        </p:blipFill>
        <p:spPr>
          <a:xfrm>
            <a:off x="630331" y="1343892"/>
            <a:ext cx="7921159" cy="2127944"/>
          </a:xfrm>
          <a:prstGeom prst="rect">
            <a:avLst/>
          </a:prstGeom>
        </p:spPr>
      </p:pic>
    </p:spTree>
    <p:extLst>
      <p:ext uri="{BB962C8B-B14F-4D97-AF65-F5344CB8AC3E}">
        <p14:creationId xmlns:p14="http://schemas.microsoft.com/office/powerpoint/2010/main" val="1932974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D2C9A-D280-BD3F-8EFB-7DC1BF83152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560C3C0-51C1-90E3-4208-9A7A31B57797}"/>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A21DEB91-EF6D-E001-7878-608A4D1C19D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49576E0A-C4EE-D1A5-CD83-E9F696B73866}"/>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E7E1EBA1-5A8E-73C9-AE16-878B0A71EF3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D9D8343-065C-3011-8545-322CCD166E6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54E3F80C-9690-5FDC-B75B-E6F7D2A7F7E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abla&#10;&#10;El contenido generado por IA puede ser incorrecto.">
            <a:extLst>
              <a:ext uri="{FF2B5EF4-FFF2-40B4-BE49-F238E27FC236}">
                <a16:creationId xmlns:a16="http://schemas.microsoft.com/office/drawing/2014/main" id="{BE8C96B7-7B88-ED5A-23D6-4EBC831F1BB0}"/>
              </a:ext>
            </a:extLst>
          </p:cNvPr>
          <p:cNvPicPr>
            <a:picLocks noChangeAspect="1"/>
          </p:cNvPicPr>
          <p:nvPr/>
        </p:nvPicPr>
        <p:blipFill>
          <a:blip r:embed="rId3"/>
          <a:stretch>
            <a:fillRect/>
          </a:stretch>
        </p:blipFill>
        <p:spPr>
          <a:xfrm>
            <a:off x="865654" y="1108527"/>
            <a:ext cx="7412692" cy="3140759"/>
          </a:xfrm>
          <a:prstGeom prst="rect">
            <a:avLst/>
          </a:prstGeom>
        </p:spPr>
      </p:pic>
    </p:spTree>
    <p:extLst>
      <p:ext uri="{BB962C8B-B14F-4D97-AF65-F5344CB8AC3E}">
        <p14:creationId xmlns:p14="http://schemas.microsoft.com/office/powerpoint/2010/main" val="531260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E4875-68AC-E315-E072-BC8775F06F7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ED1AEA0-2A48-67B6-7CC4-6091A9AEC6B7}"/>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29ECFBE-BD2F-CEF3-FC76-7315949D6767}"/>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E501D722-7918-17E6-23F4-CA574EEC408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58BDB113-9E72-9ACB-77A3-40925642D474}"/>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CE403399-A516-FCF3-6AA6-C4DEE9D625C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063AACF4-C517-26B9-5A35-83E9D16094E5}"/>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6" name="Imagen 5" descr="Interfaz de usuario gráfica, Tabla&#10;&#10;El contenido generado por IA puede ser incorrecto.">
            <a:extLst>
              <a:ext uri="{FF2B5EF4-FFF2-40B4-BE49-F238E27FC236}">
                <a16:creationId xmlns:a16="http://schemas.microsoft.com/office/drawing/2014/main" id="{6C19F297-EDF0-8290-84D7-BF63BE802350}"/>
              </a:ext>
            </a:extLst>
          </p:cNvPr>
          <p:cNvPicPr>
            <a:picLocks noChangeAspect="1"/>
          </p:cNvPicPr>
          <p:nvPr/>
        </p:nvPicPr>
        <p:blipFill>
          <a:blip r:embed="rId3"/>
          <a:stretch>
            <a:fillRect/>
          </a:stretch>
        </p:blipFill>
        <p:spPr>
          <a:xfrm>
            <a:off x="823632" y="1285203"/>
            <a:ext cx="7605993" cy="2434422"/>
          </a:xfrm>
          <a:prstGeom prst="rect">
            <a:avLst/>
          </a:prstGeom>
        </p:spPr>
      </p:pic>
    </p:spTree>
    <p:extLst>
      <p:ext uri="{BB962C8B-B14F-4D97-AF65-F5344CB8AC3E}">
        <p14:creationId xmlns:p14="http://schemas.microsoft.com/office/powerpoint/2010/main" val="5918273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BEE4A-535C-B248-7B73-940C43EECDF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C76DB81-A97A-EF8B-5AD4-42A4A7EECE31}"/>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BB488AE-BE07-E224-86F0-5D39E64290E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66734B6-EC12-3F1E-A25B-2AEFA37ED16D}"/>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2FDB6B85-2598-66DA-193F-B3FDEF031EB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2F086978-08DA-07CE-9B4B-575EFF4EFC6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BF3A6DA-FCD9-283A-A386-BECDD5D9E4D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Tabla&#10;&#10;El contenido generado por IA puede ser incorrecto.">
            <a:extLst>
              <a:ext uri="{FF2B5EF4-FFF2-40B4-BE49-F238E27FC236}">
                <a16:creationId xmlns:a16="http://schemas.microsoft.com/office/drawing/2014/main" id="{1299302C-67DA-C41B-095B-F9C6C430CB0C}"/>
              </a:ext>
            </a:extLst>
          </p:cNvPr>
          <p:cNvPicPr>
            <a:picLocks noChangeAspect="1"/>
          </p:cNvPicPr>
          <p:nvPr/>
        </p:nvPicPr>
        <p:blipFill>
          <a:blip r:embed="rId3"/>
          <a:stretch>
            <a:fillRect/>
          </a:stretch>
        </p:blipFill>
        <p:spPr>
          <a:xfrm>
            <a:off x="491658" y="1425027"/>
            <a:ext cx="8160684" cy="2045516"/>
          </a:xfrm>
          <a:prstGeom prst="rect">
            <a:avLst/>
          </a:prstGeom>
        </p:spPr>
      </p:pic>
    </p:spTree>
    <p:extLst>
      <p:ext uri="{BB962C8B-B14F-4D97-AF65-F5344CB8AC3E}">
        <p14:creationId xmlns:p14="http://schemas.microsoft.com/office/powerpoint/2010/main" val="48518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95591-A64B-16D1-F151-EADEFBAAC61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F608646-FD6A-388F-2A5B-9E24490FB394}"/>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2B613BF-43CE-1418-ECC0-1BA0FF264A8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179E880F-5F7F-725E-8045-6093B4D4A361}"/>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40889E00-9B03-602D-9D1B-E485D8BDA5D0}"/>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0F120D19-8576-A8BE-A618-33099042127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B56D341-2759-E736-8BCF-40A72346D684}"/>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6" name="Imagen 5" descr="Tabla&#10;&#10;El contenido generado por IA puede ser incorrecto.">
            <a:extLst>
              <a:ext uri="{FF2B5EF4-FFF2-40B4-BE49-F238E27FC236}">
                <a16:creationId xmlns:a16="http://schemas.microsoft.com/office/drawing/2014/main" id="{42AEA193-2890-10A7-5832-814CF6586167}"/>
              </a:ext>
            </a:extLst>
          </p:cNvPr>
          <p:cNvPicPr>
            <a:picLocks noChangeAspect="1"/>
          </p:cNvPicPr>
          <p:nvPr/>
        </p:nvPicPr>
        <p:blipFill>
          <a:blip r:embed="rId3"/>
          <a:stretch>
            <a:fillRect/>
          </a:stretch>
        </p:blipFill>
        <p:spPr>
          <a:xfrm>
            <a:off x="393100" y="1283807"/>
            <a:ext cx="8206909" cy="2445900"/>
          </a:xfrm>
          <a:prstGeom prst="rect">
            <a:avLst/>
          </a:prstGeom>
        </p:spPr>
      </p:pic>
      <p:sp>
        <p:nvSpPr>
          <p:cNvPr id="9" name="Flecha: hacia la izquierda 8">
            <a:extLst>
              <a:ext uri="{FF2B5EF4-FFF2-40B4-BE49-F238E27FC236}">
                <a16:creationId xmlns:a16="http://schemas.microsoft.com/office/drawing/2014/main" id="{6B463548-B2B3-E2BB-9760-FCC382952FB5}"/>
              </a:ext>
            </a:extLst>
          </p:cNvPr>
          <p:cNvSpPr/>
          <p:nvPr/>
        </p:nvSpPr>
        <p:spPr>
          <a:xfrm>
            <a:off x="7762067" y="2717820"/>
            <a:ext cx="428625" cy="2689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45594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0F41F-FB1E-514A-3EAB-11BB4C59809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DDA05B5-049B-26CC-1A7D-55B8BB0F5C4F}"/>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EF1FC5B2-0BC2-E303-D7FA-54FB7F02681E}"/>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03BE0DE-A17E-E318-4F31-A9E8ABE6C450}"/>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591CAF8F-7B8D-E126-6102-C0F28CB2352C}"/>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D7F4B1B0-DD02-6A2D-7B9B-DDF60BC681C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DA60EDFF-0D27-F72A-F731-679D2D83FC1B}"/>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Tabla&#10;&#10;El contenido generado por IA puede ser incorrecto.">
            <a:extLst>
              <a:ext uri="{FF2B5EF4-FFF2-40B4-BE49-F238E27FC236}">
                <a16:creationId xmlns:a16="http://schemas.microsoft.com/office/drawing/2014/main" id="{453EC340-9B90-C682-AAE9-479541461F21}"/>
              </a:ext>
            </a:extLst>
          </p:cNvPr>
          <p:cNvPicPr>
            <a:picLocks noChangeAspect="1"/>
          </p:cNvPicPr>
          <p:nvPr/>
        </p:nvPicPr>
        <p:blipFill>
          <a:blip r:embed="rId3"/>
          <a:stretch>
            <a:fillRect/>
          </a:stretch>
        </p:blipFill>
        <p:spPr>
          <a:xfrm>
            <a:off x="647140" y="1149897"/>
            <a:ext cx="8118662" cy="3301747"/>
          </a:xfrm>
          <a:prstGeom prst="rect">
            <a:avLst/>
          </a:prstGeom>
        </p:spPr>
      </p:pic>
    </p:spTree>
    <p:extLst>
      <p:ext uri="{BB962C8B-B14F-4D97-AF65-F5344CB8AC3E}">
        <p14:creationId xmlns:p14="http://schemas.microsoft.com/office/powerpoint/2010/main" val="38271688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6993D-FA21-DE95-9032-CBE35CFBFF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03DCDDA-44F1-C05A-DB71-BA9B1BE57BA4}"/>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8804444-B345-A0C2-117A-7586B823DA9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E7AEA66D-1CB8-9BD8-C06B-7AC0C4C32BA3}"/>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F2A20193-B1D7-373A-0652-E75A7591308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BD0E4CE0-F5AA-9FF1-A4D6-06BA3D954B0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9A918738-B966-3BED-D88D-F0D129F37B84}"/>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Tabla&#10;&#10;El contenido generado por IA puede ser incorrecto.">
            <a:extLst>
              <a:ext uri="{FF2B5EF4-FFF2-40B4-BE49-F238E27FC236}">
                <a16:creationId xmlns:a16="http://schemas.microsoft.com/office/drawing/2014/main" id="{6D6745AA-39BB-C2A2-3EB9-512EAB30C386}"/>
              </a:ext>
            </a:extLst>
          </p:cNvPr>
          <p:cNvPicPr>
            <a:picLocks noChangeAspect="1"/>
          </p:cNvPicPr>
          <p:nvPr/>
        </p:nvPicPr>
        <p:blipFill>
          <a:blip r:embed="rId3"/>
          <a:stretch>
            <a:fillRect/>
          </a:stretch>
        </p:blipFill>
        <p:spPr>
          <a:xfrm>
            <a:off x="168088" y="1554642"/>
            <a:ext cx="8812026" cy="2009003"/>
          </a:xfrm>
          <a:prstGeom prst="rect">
            <a:avLst/>
          </a:prstGeom>
        </p:spPr>
      </p:pic>
    </p:spTree>
    <p:extLst>
      <p:ext uri="{BB962C8B-B14F-4D97-AF65-F5344CB8AC3E}">
        <p14:creationId xmlns:p14="http://schemas.microsoft.com/office/powerpoint/2010/main" val="764757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2F2A8-E783-FE45-E3AF-133E393751D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102C1A2-DE3A-0391-203B-0C1626045531}"/>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A7597039-C5D1-5832-C4C1-6D0E0A48A6E3}"/>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2A26517-9460-8623-A7C1-0F78C4B9229C}"/>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92471247-D290-437C-B0A3-FC059B64603D}"/>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0D4A218-1CBC-CF8B-7179-AF81470E302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EE91BE47-79E1-A2C6-026A-A0977665797F}"/>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Tabla&#10;&#10;El contenido generado por IA puede ser incorrecto.">
            <a:extLst>
              <a:ext uri="{FF2B5EF4-FFF2-40B4-BE49-F238E27FC236}">
                <a16:creationId xmlns:a16="http://schemas.microsoft.com/office/drawing/2014/main" id="{34C1B627-0A18-FB1E-06BE-210FBB9A6F4F}"/>
              </a:ext>
            </a:extLst>
          </p:cNvPr>
          <p:cNvPicPr>
            <a:picLocks noChangeAspect="1"/>
          </p:cNvPicPr>
          <p:nvPr/>
        </p:nvPicPr>
        <p:blipFill>
          <a:blip r:embed="rId3"/>
          <a:stretch>
            <a:fillRect/>
          </a:stretch>
        </p:blipFill>
        <p:spPr>
          <a:xfrm>
            <a:off x="1384923" y="1182786"/>
            <a:ext cx="6195341" cy="3244245"/>
          </a:xfrm>
          <a:prstGeom prst="rect">
            <a:avLst/>
          </a:prstGeom>
        </p:spPr>
      </p:pic>
      <p:sp>
        <p:nvSpPr>
          <p:cNvPr id="9" name="Flecha: hacia la izquierda 8">
            <a:extLst>
              <a:ext uri="{FF2B5EF4-FFF2-40B4-BE49-F238E27FC236}">
                <a16:creationId xmlns:a16="http://schemas.microsoft.com/office/drawing/2014/main" id="{98E06C27-AB5A-0115-4BC7-21D05E75C5D7}"/>
              </a:ext>
            </a:extLst>
          </p:cNvPr>
          <p:cNvSpPr/>
          <p:nvPr/>
        </p:nvSpPr>
        <p:spPr>
          <a:xfrm>
            <a:off x="7151999" y="2230467"/>
            <a:ext cx="428625" cy="2689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61920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DECCC-34A9-0AE5-A039-1A581FD83A6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EBB99C8-9A5B-3E1A-348B-6B030E9F0EA4}"/>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67480C76-5E1D-E04A-C893-45A0B0FF66F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52FBF004-04C6-D770-327F-D4A8CDE2E27E}"/>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FE3B3756-2CEC-CBAC-F33C-55859F01BD74}"/>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4B7114E5-2176-232F-1441-6F903CA1206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8FF30F8B-B1E8-5104-2DF7-519DAB9A9CEF}"/>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a:extLst>
              <a:ext uri="{FF2B5EF4-FFF2-40B4-BE49-F238E27FC236}">
                <a16:creationId xmlns:a16="http://schemas.microsoft.com/office/drawing/2014/main" id="{8C3D0C17-33F7-F20B-91CA-9B8F71629D6D}"/>
              </a:ext>
            </a:extLst>
          </p:cNvPr>
          <p:cNvPicPr>
            <a:picLocks noChangeAspect="1"/>
          </p:cNvPicPr>
          <p:nvPr/>
        </p:nvPicPr>
        <p:blipFill>
          <a:blip r:embed="rId3"/>
          <a:stretch>
            <a:fillRect/>
          </a:stretch>
        </p:blipFill>
        <p:spPr>
          <a:xfrm>
            <a:off x="592511" y="1068759"/>
            <a:ext cx="6580655" cy="3682537"/>
          </a:xfrm>
          <a:prstGeom prst="rect">
            <a:avLst/>
          </a:prstGeom>
        </p:spPr>
      </p:pic>
      <p:sp>
        <p:nvSpPr>
          <p:cNvPr id="9" name="Flecha: hacia la izquierda 8">
            <a:extLst>
              <a:ext uri="{FF2B5EF4-FFF2-40B4-BE49-F238E27FC236}">
                <a16:creationId xmlns:a16="http://schemas.microsoft.com/office/drawing/2014/main" id="{3B6A0D02-7AB0-D036-A8A7-C15F6634B28D}"/>
              </a:ext>
            </a:extLst>
          </p:cNvPr>
          <p:cNvSpPr/>
          <p:nvPr/>
        </p:nvSpPr>
        <p:spPr>
          <a:xfrm>
            <a:off x="4280475" y="2493428"/>
            <a:ext cx="428625" cy="2689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18960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E0655-561F-BD35-7707-37B6D7BEA05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AD899E3-657A-8318-53ED-E13DDA43EA0A}"/>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0D5DF08E-EB11-A65E-DA07-7D01B6F38B61}"/>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276CBC39-5C4D-04EC-77F1-91E55D417F63}"/>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153B0AA2-1D58-DAF7-044E-16B5EF668A11}"/>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9D5664CC-B3B0-257A-BD05-08D7279CF86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F7100DBD-E4FC-307F-BC6E-804C9BA521B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Tabla&#10;&#10;El contenido generado por IA puede ser incorrecto.">
            <a:extLst>
              <a:ext uri="{FF2B5EF4-FFF2-40B4-BE49-F238E27FC236}">
                <a16:creationId xmlns:a16="http://schemas.microsoft.com/office/drawing/2014/main" id="{3D10B0A5-741E-C186-7124-53C71670D49B}"/>
              </a:ext>
            </a:extLst>
          </p:cNvPr>
          <p:cNvPicPr>
            <a:picLocks noChangeAspect="1"/>
          </p:cNvPicPr>
          <p:nvPr/>
        </p:nvPicPr>
        <p:blipFill>
          <a:blip r:embed="rId3"/>
          <a:stretch>
            <a:fillRect/>
          </a:stretch>
        </p:blipFill>
        <p:spPr>
          <a:xfrm>
            <a:off x="1113585" y="1212847"/>
            <a:ext cx="6916831" cy="3112814"/>
          </a:xfrm>
          <a:prstGeom prst="rect">
            <a:avLst/>
          </a:prstGeom>
        </p:spPr>
      </p:pic>
    </p:spTree>
    <p:extLst>
      <p:ext uri="{BB962C8B-B14F-4D97-AF65-F5344CB8AC3E}">
        <p14:creationId xmlns:p14="http://schemas.microsoft.com/office/powerpoint/2010/main" val="229269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E8011-2E7E-185E-9F90-ED39444054E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965E53D-1A51-067A-CB3E-9A6B0288E0A8}"/>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48DA98C2-4928-D332-4063-16FC4D0B1857}"/>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8E5B00CC-A403-DFA9-0F0F-6DB99AB03D8C}"/>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Mini-</a:t>
              </a:r>
              <a:r>
                <a:rPr lang="en-US" sz="1900" b="1" dirty="0" err="1">
                  <a:solidFill>
                    <a:srgbClr val="1F3B72"/>
                  </a:solidFill>
                  <a:latin typeface="+mj-lt"/>
                </a:rPr>
                <a:t>ejercicio</a:t>
              </a:r>
              <a:endParaRPr lang="es-ES" dirty="0" err="1"/>
            </a:p>
          </p:txBody>
        </p:sp>
      </p:grpSp>
      <p:grpSp>
        <p:nvGrpSpPr>
          <p:cNvPr id="7" name="Group 7">
            <a:extLst>
              <a:ext uri="{FF2B5EF4-FFF2-40B4-BE49-F238E27FC236}">
                <a16:creationId xmlns:a16="http://schemas.microsoft.com/office/drawing/2014/main" id="{C9EC97C4-B83A-8E4D-BBBF-EB4F04807EB0}"/>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7D9B3B4D-CFE6-EFC9-7D6A-D9C14A16054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031C125D-414C-E39C-C4BC-D08F691A3B54}"/>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E0410720-6204-2B0C-1289-FE485F7058B2}"/>
              </a:ext>
            </a:extLst>
          </p:cNvPr>
          <p:cNvSpPr txBox="1"/>
          <p:nvPr/>
        </p:nvSpPr>
        <p:spPr>
          <a:xfrm>
            <a:off x="593651" y="1240464"/>
            <a:ext cx="8133906"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1200" dirty="0"/>
              <a:t>Pedir a los alumnos que abran Outlook y </a:t>
            </a:r>
            <a:r>
              <a:rPr lang="es-ES" sz="1200" dirty="0">
                <a:ea typeface="+mn-lt"/>
                <a:cs typeface="+mn-lt"/>
              </a:rPr>
              <a:t>confirmen</a:t>
            </a:r>
            <a:r>
              <a:rPr lang="es-ES" sz="1200" dirty="0">
                <a:ea typeface="Roboto"/>
                <a:cs typeface="Roboto"/>
              </a:rPr>
              <a:t> si ya tienen:</a:t>
            </a:r>
            <a:endParaRPr lang="es-ES" dirty="0">
              <a:ea typeface="Roboto"/>
              <a:cs typeface="Roboto"/>
            </a:endParaRPr>
          </a:p>
          <a:p>
            <a:pPr marL="171450" indent="-171450">
              <a:lnSpc>
                <a:spcPct val="150000"/>
              </a:lnSpc>
              <a:buFont typeface="Arial"/>
              <a:buChar char="•"/>
            </a:pPr>
            <a:r>
              <a:rPr lang="es-ES" sz="1200" dirty="0">
                <a:ea typeface="Roboto"/>
                <a:cs typeface="Roboto"/>
              </a:rPr>
              <a:t>acceso a calendario</a:t>
            </a:r>
            <a:endParaRPr lang="es-ES" dirty="0"/>
          </a:p>
          <a:p>
            <a:pPr marL="171450" indent="-171450">
              <a:lnSpc>
                <a:spcPct val="150000"/>
              </a:lnSpc>
              <a:buFont typeface="Arial"/>
              <a:buChar char="•"/>
            </a:pPr>
            <a:r>
              <a:rPr lang="es-ES" sz="1200" dirty="0">
                <a:ea typeface="Roboto"/>
                <a:cs typeface="Roboto"/>
              </a:rPr>
              <a:t>acceso a OneDrive</a:t>
            </a:r>
            <a:endParaRPr lang="es-ES" dirty="0"/>
          </a:p>
          <a:p>
            <a:pPr marL="171450" indent="-171450">
              <a:lnSpc>
                <a:spcPct val="150000"/>
              </a:lnSpc>
              <a:buFont typeface="Arial"/>
              <a:buChar char="•"/>
            </a:pPr>
            <a:r>
              <a:rPr lang="es-ES" sz="1200" dirty="0" err="1">
                <a:ea typeface="Roboto"/>
                <a:cs typeface="Roboto"/>
              </a:rPr>
              <a:t>Teams</a:t>
            </a:r>
            <a:r>
              <a:rPr lang="es-ES" sz="1200" dirty="0">
                <a:ea typeface="Roboto"/>
                <a:cs typeface="Roboto"/>
              </a:rPr>
              <a:t> sincronizado</a:t>
            </a:r>
            <a:endParaRPr lang="es-ES" dirty="0"/>
          </a:p>
          <a:p>
            <a:pPr marL="171450" indent="-171450">
              <a:lnSpc>
                <a:spcPct val="150000"/>
              </a:lnSpc>
              <a:buFont typeface="Arial"/>
              <a:buChar char="•"/>
            </a:pPr>
            <a:endParaRPr lang="es-ES" sz="1200" dirty="0">
              <a:ea typeface="Roboto"/>
              <a:cs typeface="Roboto"/>
            </a:endParaRPr>
          </a:p>
          <a:p>
            <a:pPr>
              <a:lnSpc>
                <a:spcPct val="150000"/>
              </a:lnSpc>
            </a:pPr>
            <a:endParaRPr lang="es-ES" sz="1200" b="1" dirty="0">
              <a:ea typeface="Roboto"/>
              <a:cs typeface="Roboto"/>
            </a:endParaRPr>
          </a:p>
          <a:p>
            <a:endParaRPr lang="es-ES" dirty="0">
              <a:ea typeface="Roboto"/>
              <a:cs typeface="Roboto"/>
            </a:endParaRPr>
          </a:p>
        </p:txBody>
      </p:sp>
      <p:pic>
        <p:nvPicPr>
          <p:cNvPr id="5" name="Imagen 4" descr="Microsoft Teams - Wikipedia, la enciclopedia libre">
            <a:extLst>
              <a:ext uri="{FF2B5EF4-FFF2-40B4-BE49-F238E27FC236}">
                <a16:creationId xmlns:a16="http://schemas.microsoft.com/office/drawing/2014/main" id="{DB60D712-5666-B78A-9E8A-2826B291C8B5}"/>
              </a:ext>
            </a:extLst>
          </p:cNvPr>
          <p:cNvPicPr>
            <a:picLocks noChangeAspect="1"/>
          </p:cNvPicPr>
          <p:nvPr/>
        </p:nvPicPr>
        <p:blipFill>
          <a:blip r:embed="rId3"/>
          <a:stretch>
            <a:fillRect/>
          </a:stretch>
        </p:blipFill>
        <p:spPr>
          <a:xfrm>
            <a:off x="6029566" y="3066749"/>
            <a:ext cx="828555" cy="894507"/>
          </a:xfrm>
          <a:prstGeom prst="rect">
            <a:avLst/>
          </a:prstGeom>
        </p:spPr>
      </p:pic>
      <p:pic>
        <p:nvPicPr>
          <p:cNvPr id="11" name="Imagen 10" descr="Microsoft OneDrive - Wikipedia, la enciclopedia libre">
            <a:extLst>
              <a:ext uri="{FF2B5EF4-FFF2-40B4-BE49-F238E27FC236}">
                <a16:creationId xmlns:a16="http://schemas.microsoft.com/office/drawing/2014/main" id="{706573D5-E583-153C-ACCF-BD68AC823D2C}"/>
              </a:ext>
            </a:extLst>
          </p:cNvPr>
          <p:cNvPicPr>
            <a:picLocks noChangeAspect="1"/>
          </p:cNvPicPr>
          <p:nvPr/>
        </p:nvPicPr>
        <p:blipFill>
          <a:blip r:embed="rId4"/>
          <a:stretch>
            <a:fillRect/>
          </a:stretch>
        </p:blipFill>
        <p:spPr>
          <a:xfrm>
            <a:off x="6444205" y="1772555"/>
            <a:ext cx="1232705" cy="824335"/>
          </a:xfrm>
          <a:prstGeom prst="rect">
            <a:avLst/>
          </a:prstGeom>
        </p:spPr>
      </p:pic>
      <p:pic>
        <p:nvPicPr>
          <p:cNvPr id="12" name="Imagen 11" descr="Tutorial: Cómo agregar un canal calendario en Microsoft Teams — Consultoría  y Soporte en ArcGIS y SharePoint certificados 🚀">
            <a:extLst>
              <a:ext uri="{FF2B5EF4-FFF2-40B4-BE49-F238E27FC236}">
                <a16:creationId xmlns:a16="http://schemas.microsoft.com/office/drawing/2014/main" id="{AFC1D4C4-4235-AB5B-9E5A-4E669569A8AE}"/>
              </a:ext>
            </a:extLst>
          </p:cNvPr>
          <p:cNvPicPr>
            <a:picLocks noChangeAspect="1"/>
          </p:cNvPicPr>
          <p:nvPr/>
        </p:nvPicPr>
        <p:blipFill>
          <a:blip r:embed="rId5"/>
          <a:stretch>
            <a:fillRect/>
          </a:stretch>
        </p:blipFill>
        <p:spPr>
          <a:xfrm>
            <a:off x="1415367" y="2758573"/>
            <a:ext cx="3028950" cy="1514475"/>
          </a:xfrm>
          <a:prstGeom prst="rect">
            <a:avLst/>
          </a:prstGeom>
        </p:spPr>
      </p:pic>
    </p:spTree>
    <p:extLst>
      <p:ext uri="{BB962C8B-B14F-4D97-AF65-F5344CB8AC3E}">
        <p14:creationId xmlns:p14="http://schemas.microsoft.com/office/powerpoint/2010/main" val="134032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B17FF-AA71-AF54-5BBE-852150AD96A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10882DA-8E65-7E36-BD03-6BF64982D117}"/>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99693B10-53E1-5F07-2ED0-146DE6517F5D}"/>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E98C41B4-4AB3-3217-6424-C86E87A94247}"/>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4ADA6136-E626-72B2-2033-073DD311D3A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DF55A8B9-8938-B775-8300-3FC935DD388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A897AD93-8672-EFB9-8118-3629BCE74DF8}"/>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6" name="Imagen 5" descr="Interfaz de usuario gráfica, Texto, Aplicación, Correo electrónico&#10;&#10;El contenido generado por IA puede ser incorrecto.">
            <a:extLst>
              <a:ext uri="{FF2B5EF4-FFF2-40B4-BE49-F238E27FC236}">
                <a16:creationId xmlns:a16="http://schemas.microsoft.com/office/drawing/2014/main" id="{0209690A-D423-1DD4-8DFC-30543DA3620F}"/>
              </a:ext>
            </a:extLst>
          </p:cNvPr>
          <p:cNvPicPr>
            <a:picLocks noChangeAspect="1"/>
          </p:cNvPicPr>
          <p:nvPr/>
        </p:nvPicPr>
        <p:blipFill>
          <a:blip r:embed="rId3"/>
          <a:stretch>
            <a:fillRect/>
          </a:stretch>
        </p:blipFill>
        <p:spPr>
          <a:xfrm>
            <a:off x="1117787" y="1186591"/>
            <a:ext cx="6908426" cy="3560332"/>
          </a:xfrm>
          <a:prstGeom prst="rect">
            <a:avLst/>
          </a:prstGeom>
        </p:spPr>
      </p:pic>
    </p:spTree>
    <p:extLst>
      <p:ext uri="{BB962C8B-B14F-4D97-AF65-F5344CB8AC3E}">
        <p14:creationId xmlns:p14="http://schemas.microsoft.com/office/powerpoint/2010/main" val="763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24421-750D-DE8A-DF02-1C28048109F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9F56F4-A471-22DF-76D4-4172FD8DD1F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1180FA6-D76D-9D05-D089-40FE85721C6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B8CC186-99F7-3D69-8705-97E5D7838313}"/>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AED33CAE-F6D2-31EB-89A3-A788B43E82F4}"/>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EBC6843-0D3D-BDEB-BA67-71FD98F1288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BE990CDB-C8EF-3C5D-EB36-23F6F21A2BE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9" name="Imagen 8" descr="Interfaz de usuario gráfica, Texto, Aplicación, Correo electrónico&#10;&#10;El contenido generado por IA puede ser incorrecto.">
            <a:extLst>
              <a:ext uri="{FF2B5EF4-FFF2-40B4-BE49-F238E27FC236}">
                <a16:creationId xmlns:a16="http://schemas.microsoft.com/office/drawing/2014/main" id="{305FDB3F-FC74-2633-CFF5-199C0EA1FF95}"/>
              </a:ext>
            </a:extLst>
          </p:cNvPr>
          <p:cNvPicPr>
            <a:picLocks noChangeAspect="1"/>
          </p:cNvPicPr>
          <p:nvPr/>
        </p:nvPicPr>
        <p:blipFill>
          <a:blip r:embed="rId3"/>
          <a:stretch>
            <a:fillRect/>
          </a:stretch>
        </p:blipFill>
        <p:spPr>
          <a:xfrm>
            <a:off x="874058" y="1166172"/>
            <a:ext cx="6925236" cy="3580159"/>
          </a:xfrm>
          <a:prstGeom prst="rect">
            <a:avLst/>
          </a:prstGeom>
        </p:spPr>
      </p:pic>
    </p:spTree>
    <p:extLst>
      <p:ext uri="{BB962C8B-B14F-4D97-AF65-F5344CB8AC3E}">
        <p14:creationId xmlns:p14="http://schemas.microsoft.com/office/powerpoint/2010/main" val="14114986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45B7E-895D-C762-DE46-30DF589B26F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ADCA084-9C89-838E-53BD-68969AD8B7AB}"/>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EF6B67E-5514-B8C4-753C-BC5C39E06E7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A377F321-0942-B927-0E12-A7B51D811FE8}"/>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00312B1F-6CE2-E69D-4BA2-0C202510F758}"/>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A8D63A6-8CDB-9FE9-356C-DB70B7DA67C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1285EC44-A72A-4167-3873-A3C1E0FC4371}"/>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E9BA3EBD-58ED-0D94-31FD-6834831E3074}"/>
              </a:ext>
            </a:extLst>
          </p:cNvPr>
          <p:cNvPicPr>
            <a:picLocks noChangeAspect="1"/>
          </p:cNvPicPr>
          <p:nvPr/>
        </p:nvPicPr>
        <p:blipFill>
          <a:blip r:embed="rId3"/>
          <a:stretch>
            <a:fillRect/>
          </a:stretch>
        </p:blipFill>
        <p:spPr>
          <a:xfrm>
            <a:off x="1508590" y="1193494"/>
            <a:ext cx="6572250" cy="3449874"/>
          </a:xfrm>
          <a:prstGeom prst="rect">
            <a:avLst/>
          </a:prstGeom>
        </p:spPr>
      </p:pic>
    </p:spTree>
    <p:extLst>
      <p:ext uri="{BB962C8B-B14F-4D97-AF65-F5344CB8AC3E}">
        <p14:creationId xmlns:p14="http://schemas.microsoft.com/office/powerpoint/2010/main" val="3890576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96FF9-7D48-D735-C62D-58146CCACA2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5004412-9523-12BB-04C8-4354600F3711}"/>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14B07FCB-30F1-74E4-235F-71AC71C7285B}"/>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BCBAF1A1-BFF6-0B6A-CB3A-1FB3A23ED428}"/>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694EA316-7E8C-E1F1-F35F-9C7EE3AE2A2E}"/>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3080AAA0-10A5-FE3A-282F-D3EF53B0C32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041D0AB-4764-86C7-0CEE-D0D4D38E8E91}"/>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10;&#10;El contenido generado por IA puede ser incorrecto.">
            <a:extLst>
              <a:ext uri="{FF2B5EF4-FFF2-40B4-BE49-F238E27FC236}">
                <a16:creationId xmlns:a16="http://schemas.microsoft.com/office/drawing/2014/main" id="{DB489850-4F75-9D7A-CCC0-0FEE38CF6003}"/>
              </a:ext>
            </a:extLst>
          </p:cNvPr>
          <p:cNvPicPr>
            <a:picLocks noChangeAspect="1"/>
          </p:cNvPicPr>
          <p:nvPr/>
        </p:nvPicPr>
        <p:blipFill>
          <a:blip r:embed="rId3"/>
          <a:stretch>
            <a:fillRect/>
          </a:stretch>
        </p:blipFill>
        <p:spPr>
          <a:xfrm>
            <a:off x="231121" y="1394809"/>
            <a:ext cx="8320368" cy="2904371"/>
          </a:xfrm>
          <a:prstGeom prst="rect">
            <a:avLst/>
          </a:prstGeom>
        </p:spPr>
      </p:pic>
    </p:spTree>
    <p:extLst>
      <p:ext uri="{BB962C8B-B14F-4D97-AF65-F5344CB8AC3E}">
        <p14:creationId xmlns:p14="http://schemas.microsoft.com/office/powerpoint/2010/main" val="42346094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D2714-6A25-A8A3-B2AD-CA26C42D9B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4AEB981-901B-E639-CC1C-E09EBEC4F95E}"/>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8F6F41D-6B63-7FDF-3AC1-2806914F7583}"/>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5CDF8FDF-9B73-35E8-F9B6-A64CB8B07FE5}"/>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2DD1DA38-C1E7-D523-08D3-2EB426492D8D}"/>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329C258F-1FF9-9A79-AF88-D91725D4406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3885DA67-4AB9-5126-77D7-60A72E42A702}"/>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10;&#10;El contenido generado por IA puede ser incorrecto.">
            <a:extLst>
              <a:ext uri="{FF2B5EF4-FFF2-40B4-BE49-F238E27FC236}">
                <a16:creationId xmlns:a16="http://schemas.microsoft.com/office/drawing/2014/main" id="{27991B1C-6ED5-1119-7F70-37EA9285D774}"/>
              </a:ext>
            </a:extLst>
          </p:cNvPr>
          <p:cNvPicPr>
            <a:picLocks noChangeAspect="1"/>
          </p:cNvPicPr>
          <p:nvPr/>
        </p:nvPicPr>
        <p:blipFill>
          <a:blip r:embed="rId3"/>
          <a:stretch>
            <a:fillRect/>
          </a:stretch>
        </p:blipFill>
        <p:spPr>
          <a:xfrm>
            <a:off x="769004" y="1285055"/>
            <a:ext cx="7135346" cy="3308776"/>
          </a:xfrm>
          <a:prstGeom prst="rect">
            <a:avLst/>
          </a:prstGeom>
        </p:spPr>
      </p:pic>
    </p:spTree>
    <p:extLst>
      <p:ext uri="{BB962C8B-B14F-4D97-AF65-F5344CB8AC3E}">
        <p14:creationId xmlns:p14="http://schemas.microsoft.com/office/powerpoint/2010/main" val="3959728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84B78-1C52-EAC3-90B0-AA06A92A65D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CF2A208-66A8-F0E0-8C11-6C390D5B96F2}"/>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0CC81130-757E-0C43-DD49-9AC0ACF1A4E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7297268-1441-943F-BDC2-B037C37824E3}"/>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(Excel)</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8C37EFC1-8542-D42E-66A4-6A10898F1379}"/>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302747C-5EF5-EB59-CCF4-86404C089BF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B3C7399D-4F65-6487-5617-F2ECE6669E2F}"/>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6" name="Imagen 5" descr="Tabla&#10;&#10;El contenido generado por IA puede ser incorrecto.">
            <a:extLst>
              <a:ext uri="{FF2B5EF4-FFF2-40B4-BE49-F238E27FC236}">
                <a16:creationId xmlns:a16="http://schemas.microsoft.com/office/drawing/2014/main" id="{E36203B8-5E3F-4858-24C1-6E75757F7F53}"/>
              </a:ext>
            </a:extLst>
          </p:cNvPr>
          <p:cNvPicPr>
            <a:picLocks noChangeAspect="1"/>
          </p:cNvPicPr>
          <p:nvPr/>
        </p:nvPicPr>
        <p:blipFill>
          <a:blip r:embed="rId3"/>
          <a:stretch>
            <a:fillRect/>
          </a:stretch>
        </p:blipFill>
        <p:spPr>
          <a:xfrm>
            <a:off x="1339939" y="1065865"/>
            <a:ext cx="5675241" cy="3797145"/>
          </a:xfrm>
          <a:prstGeom prst="rect">
            <a:avLst/>
          </a:prstGeom>
        </p:spPr>
      </p:pic>
    </p:spTree>
    <p:extLst>
      <p:ext uri="{BB962C8B-B14F-4D97-AF65-F5344CB8AC3E}">
        <p14:creationId xmlns:p14="http://schemas.microsoft.com/office/powerpoint/2010/main" val="22905087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9BE50-7BE2-68C5-3696-D559AE8B35C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89D9DB4-CD61-AC89-B678-01D0CF14A54B}"/>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0749041D-969C-70D0-9078-D8D48CD85F7D}"/>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9F43FEC9-93E9-FBE5-A09D-82F909693684}"/>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(Excel)</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E92BB838-1FF5-706B-2D23-A7DEDCB5302A}"/>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2246659D-356F-57EE-CC3F-B686F6EA851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45AC1FFE-000F-6057-8EE7-E4562D5AF235}"/>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C7E76CE9-3ADE-2989-2CD3-FBF46FF311C8}"/>
              </a:ext>
            </a:extLst>
          </p:cNvPr>
          <p:cNvPicPr>
            <a:picLocks noChangeAspect="1"/>
          </p:cNvPicPr>
          <p:nvPr/>
        </p:nvPicPr>
        <p:blipFill>
          <a:blip r:embed="rId3"/>
          <a:stretch>
            <a:fillRect/>
          </a:stretch>
        </p:blipFill>
        <p:spPr>
          <a:xfrm>
            <a:off x="1592464" y="1093914"/>
            <a:ext cx="5594435" cy="3537691"/>
          </a:xfrm>
          <a:prstGeom prst="rect">
            <a:avLst/>
          </a:prstGeom>
        </p:spPr>
      </p:pic>
    </p:spTree>
    <p:extLst>
      <p:ext uri="{BB962C8B-B14F-4D97-AF65-F5344CB8AC3E}">
        <p14:creationId xmlns:p14="http://schemas.microsoft.com/office/powerpoint/2010/main" val="24123610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74EF3-47FD-BDD2-D5C4-7E8CF2348CD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9ACC98B-7C58-1B31-B9E8-D92F653A4806}"/>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E50A40B0-A83E-A330-70A0-1F276A2AF14C}"/>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C5BED85-9ED1-5AA9-6EEE-1C8F1167E8C9}"/>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(Calendario)</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00B6A952-1034-DD86-66E0-69C36A478C60}"/>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A8625954-FEAC-E51A-9945-B360C50B641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4ADB522-568F-99AF-16A2-CE602FCA9473}"/>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6" name="Imagen 5" descr="Calendario&#10;&#10;El contenido generado por IA puede ser incorrecto.">
            <a:extLst>
              <a:ext uri="{FF2B5EF4-FFF2-40B4-BE49-F238E27FC236}">
                <a16:creationId xmlns:a16="http://schemas.microsoft.com/office/drawing/2014/main" id="{31397F83-0A60-4AA7-1774-6EEB088FD662}"/>
              </a:ext>
            </a:extLst>
          </p:cNvPr>
          <p:cNvPicPr>
            <a:picLocks noChangeAspect="1"/>
          </p:cNvPicPr>
          <p:nvPr/>
        </p:nvPicPr>
        <p:blipFill>
          <a:blip r:embed="rId3"/>
          <a:stretch>
            <a:fillRect/>
          </a:stretch>
        </p:blipFill>
        <p:spPr>
          <a:xfrm>
            <a:off x="1135987" y="1287143"/>
            <a:ext cx="6237415" cy="3130195"/>
          </a:xfrm>
          <a:prstGeom prst="rect">
            <a:avLst/>
          </a:prstGeom>
        </p:spPr>
      </p:pic>
    </p:spTree>
    <p:extLst>
      <p:ext uri="{BB962C8B-B14F-4D97-AF65-F5344CB8AC3E}">
        <p14:creationId xmlns:p14="http://schemas.microsoft.com/office/powerpoint/2010/main" val="10655473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21059-BABC-3328-56ED-777F3EC9D98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0FA7C88-B47B-0282-DB53-E054231E70F3}"/>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D3B11E0F-B83C-D385-2F91-DD93A7798AF3}"/>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012CE06-A1C0-DB0F-CB62-8D13384569FF}"/>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(Calendario)</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904806F3-5CD9-39FA-D774-B8B6AC26F964}"/>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F708EA9A-B6D6-E0E8-9A01-50ECE8021CF1}"/>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2D308C0D-5340-AFE3-C1CB-557836CDC4ED}"/>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10;&#10;El contenido generado por IA puede ser incorrecto.">
            <a:extLst>
              <a:ext uri="{FF2B5EF4-FFF2-40B4-BE49-F238E27FC236}">
                <a16:creationId xmlns:a16="http://schemas.microsoft.com/office/drawing/2014/main" id="{4FE26650-FA66-EAF0-0EDB-C767B97E45A1}"/>
              </a:ext>
            </a:extLst>
          </p:cNvPr>
          <p:cNvPicPr>
            <a:picLocks noChangeAspect="1"/>
          </p:cNvPicPr>
          <p:nvPr/>
        </p:nvPicPr>
        <p:blipFill>
          <a:blip r:embed="rId3"/>
          <a:stretch>
            <a:fillRect/>
          </a:stretch>
        </p:blipFill>
        <p:spPr>
          <a:xfrm>
            <a:off x="743300" y="1035398"/>
            <a:ext cx="7191084" cy="1522995"/>
          </a:xfrm>
          <a:prstGeom prst="rect">
            <a:avLst/>
          </a:prstGeom>
        </p:spPr>
      </p:pic>
      <p:pic>
        <p:nvPicPr>
          <p:cNvPr id="9" name="Imagen 8" descr="Interfaz de usuario gráfica, Aplicación&#10;&#10;El contenido generado por IA puede ser incorrecto.">
            <a:extLst>
              <a:ext uri="{FF2B5EF4-FFF2-40B4-BE49-F238E27FC236}">
                <a16:creationId xmlns:a16="http://schemas.microsoft.com/office/drawing/2014/main" id="{5AAD0B91-18C4-E1EE-B68B-1F2048F7964F}"/>
              </a:ext>
            </a:extLst>
          </p:cNvPr>
          <p:cNvPicPr>
            <a:picLocks noChangeAspect="1"/>
          </p:cNvPicPr>
          <p:nvPr/>
        </p:nvPicPr>
        <p:blipFill>
          <a:blip r:embed="rId4"/>
          <a:stretch>
            <a:fillRect/>
          </a:stretch>
        </p:blipFill>
        <p:spPr>
          <a:xfrm>
            <a:off x="799398" y="2642053"/>
            <a:ext cx="6896569" cy="2236554"/>
          </a:xfrm>
          <a:prstGeom prst="rect">
            <a:avLst/>
          </a:prstGeom>
        </p:spPr>
      </p:pic>
    </p:spTree>
    <p:extLst>
      <p:ext uri="{BB962C8B-B14F-4D97-AF65-F5344CB8AC3E}">
        <p14:creationId xmlns:p14="http://schemas.microsoft.com/office/powerpoint/2010/main" val="2844429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651B-99EB-6C47-5E9B-DEE166818F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BA25890-93BD-B760-E0B8-F5324B4AB651}"/>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DD90F02-CD79-7DBA-9F3C-C47CB43728AB}"/>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5B461660-BB08-1D61-8741-40208D3CF745}"/>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(Calendario)</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9DE344A5-BCBE-7D87-F11E-F0EAF2E5EE80}"/>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744A070B-E1BE-33D2-7A9B-DD7437162CAA}"/>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AC027DCF-AB8C-ED1C-4CA2-C7C983A8A0B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abla&#10;&#10;El contenido generado por IA puede ser incorrecto.">
            <a:extLst>
              <a:ext uri="{FF2B5EF4-FFF2-40B4-BE49-F238E27FC236}">
                <a16:creationId xmlns:a16="http://schemas.microsoft.com/office/drawing/2014/main" id="{0ABB59D6-FD90-61DA-F3D2-37C7A969BF99}"/>
              </a:ext>
            </a:extLst>
          </p:cNvPr>
          <p:cNvPicPr>
            <a:picLocks noChangeAspect="1"/>
          </p:cNvPicPr>
          <p:nvPr/>
        </p:nvPicPr>
        <p:blipFill>
          <a:blip r:embed="rId3"/>
          <a:stretch>
            <a:fillRect/>
          </a:stretch>
        </p:blipFill>
        <p:spPr>
          <a:xfrm>
            <a:off x="375156" y="1338498"/>
            <a:ext cx="7506635" cy="1926562"/>
          </a:xfrm>
          <a:prstGeom prst="rect">
            <a:avLst/>
          </a:prstGeom>
        </p:spPr>
      </p:pic>
    </p:spTree>
    <p:extLst>
      <p:ext uri="{BB962C8B-B14F-4D97-AF65-F5344CB8AC3E}">
        <p14:creationId xmlns:p14="http://schemas.microsoft.com/office/powerpoint/2010/main" val="2628976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547F5-8CBD-291D-6FB0-53EB1BF715C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8D1C50D-C11A-AC63-A621-5295F197F340}"/>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6AB3541-0544-0BD4-C52F-F4A2724A3A5A}"/>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BD8571F-162C-7DB2-211C-74790D32E7B9}"/>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a:solidFill>
                    <a:srgbClr val="1F3B72"/>
                  </a:solidFill>
                  <a:latin typeface="+mj-lt"/>
                </a:rPr>
                <a:t>Outlook Avanzado</a:t>
              </a:r>
              <a:endParaRPr lang="es-ES" dirty="0"/>
            </a:p>
          </p:txBody>
        </p:sp>
      </p:grpSp>
      <p:grpSp>
        <p:nvGrpSpPr>
          <p:cNvPr id="7" name="Group 7">
            <a:extLst>
              <a:ext uri="{FF2B5EF4-FFF2-40B4-BE49-F238E27FC236}">
                <a16:creationId xmlns:a16="http://schemas.microsoft.com/office/drawing/2014/main" id="{E2A06BA7-EA2C-80D1-D945-292815569467}"/>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22C12CAE-8BBA-0710-6DAB-BE55865E08B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9E02658A-87D7-A051-475C-5733C49D978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F33972BA-EB90-1A10-6F1F-1A0C79A225E3}"/>
              </a:ext>
            </a:extLst>
          </p:cNvPr>
          <p:cNvSpPr txBox="1"/>
          <p:nvPr/>
        </p:nvSpPr>
        <p:spPr>
          <a:xfrm>
            <a:off x="593651" y="1240464"/>
            <a:ext cx="8133906"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dirty="0"/>
              <a:t>Calendarios compartidos</a:t>
            </a:r>
            <a:endParaRPr lang="es-ES" sz="1200" dirty="0">
              <a:ea typeface="Roboto"/>
              <a:cs typeface="Roboto"/>
            </a:endParaRPr>
          </a:p>
          <a:p>
            <a:pPr marL="285750" indent="-285750">
              <a:buFont typeface="Arial"/>
              <a:buChar char="•"/>
            </a:pPr>
            <a:r>
              <a:rPr lang="es-ES" sz="1200" dirty="0">
                <a:ea typeface="+mn-lt"/>
                <a:cs typeface="+mn-lt"/>
              </a:rPr>
              <a:t>Crear calendario compartido</a:t>
            </a:r>
            <a:endParaRPr lang="es-ES" sz="1200" dirty="0">
              <a:ea typeface="Roboto"/>
              <a:cs typeface="Roboto"/>
            </a:endParaRPr>
          </a:p>
          <a:p>
            <a:pPr marL="285750" indent="-285750">
              <a:buFont typeface="Arial"/>
              <a:buChar char="•"/>
            </a:pPr>
            <a:r>
              <a:rPr lang="es-ES" sz="1200" dirty="0">
                <a:ea typeface="+mn-lt"/>
                <a:cs typeface="+mn-lt"/>
              </a:rPr>
              <a:t>Dar permisos: ver / editar / delegado</a:t>
            </a:r>
            <a:endParaRPr lang="es-ES" sz="1200" dirty="0">
              <a:ea typeface="Roboto"/>
              <a:cs typeface="Roboto"/>
            </a:endParaRPr>
          </a:p>
          <a:p>
            <a:pPr marL="285750" indent="-285750">
              <a:buFont typeface="Arial"/>
              <a:buChar char="•"/>
            </a:pPr>
            <a:r>
              <a:rPr lang="es-ES" sz="1200" dirty="0">
                <a:ea typeface="+mn-lt"/>
                <a:cs typeface="+mn-lt"/>
              </a:rPr>
              <a:t>Reglas: cuándo usar un calendario y cuándo una reunión en </a:t>
            </a:r>
            <a:r>
              <a:rPr lang="es-ES" sz="1200" dirty="0" err="1">
                <a:ea typeface="+mn-lt"/>
                <a:cs typeface="+mn-lt"/>
              </a:rPr>
              <a:t>Teams</a:t>
            </a:r>
            <a:endParaRPr lang="es-ES" sz="1200" dirty="0" err="1">
              <a:ea typeface="Roboto"/>
              <a:cs typeface="Roboto"/>
            </a:endParaRPr>
          </a:p>
          <a:p>
            <a:pPr marL="285750" indent="-285750">
              <a:buFont typeface="Arial"/>
              <a:buChar char="•"/>
            </a:pPr>
            <a:r>
              <a:rPr lang="es-ES" sz="1200" dirty="0">
                <a:ea typeface="+mn-lt"/>
                <a:cs typeface="+mn-lt"/>
              </a:rPr>
              <a:t>Comparar varios calendarios lado a lado</a:t>
            </a:r>
            <a:endParaRPr lang="es-ES" sz="1200" dirty="0">
              <a:ea typeface="Roboto"/>
              <a:cs typeface="Roboto"/>
            </a:endParaRPr>
          </a:p>
          <a:p>
            <a:endParaRPr lang="es-ES" sz="1200" b="1" dirty="0">
              <a:ea typeface="+mn-lt"/>
              <a:cs typeface="+mn-lt"/>
            </a:endParaRPr>
          </a:p>
          <a:p>
            <a:r>
              <a:rPr lang="es-ES" sz="1200" b="1" dirty="0">
                <a:ea typeface="+mn-lt"/>
                <a:cs typeface="+mn-lt"/>
              </a:rPr>
              <a:t>Práctica:</a:t>
            </a:r>
            <a:br>
              <a:rPr lang="es-ES" sz="1200" b="1" dirty="0">
                <a:ea typeface="+mn-lt"/>
                <a:cs typeface="+mn-lt"/>
              </a:rPr>
            </a:br>
            <a:r>
              <a:rPr lang="es-ES" sz="1200" dirty="0">
                <a:ea typeface="+mn-lt"/>
                <a:cs typeface="+mn-lt"/>
              </a:rPr>
              <a:t>Pedir que creen un “Calendario de Proyecto” y lo compartan con un compañero.</a:t>
            </a:r>
            <a:endParaRPr lang="es-ES" dirty="0"/>
          </a:p>
          <a:p>
            <a:endParaRPr lang="es-ES" sz="1200" b="1" dirty="0">
              <a:ea typeface="Roboto"/>
              <a:cs typeface="Roboto"/>
            </a:endParaRPr>
          </a:p>
          <a:p>
            <a:endParaRPr lang="es-ES" sz="1200" dirty="0">
              <a:ea typeface="Roboto"/>
              <a:cs typeface="Roboto"/>
            </a:endParaRPr>
          </a:p>
          <a:p>
            <a:pPr>
              <a:lnSpc>
                <a:spcPct val="150000"/>
              </a:lnSpc>
            </a:pPr>
            <a:endParaRPr lang="es-ES" sz="1200" dirty="0">
              <a:ea typeface="Roboto"/>
              <a:cs typeface="Roboto"/>
            </a:endParaRPr>
          </a:p>
          <a:p>
            <a:endParaRPr lang="es-ES" dirty="0">
              <a:ea typeface="Roboto"/>
              <a:cs typeface="Roboto"/>
            </a:endParaRPr>
          </a:p>
        </p:txBody>
      </p:sp>
    </p:spTree>
    <p:extLst>
      <p:ext uri="{BB962C8B-B14F-4D97-AF65-F5344CB8AC3E}">
        <p14:creationId xmlns:p14="http://schemas.microsoft.com/office/powerpoint/2010/main" val="3997696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234F2-B628-546A-3399-9F4FBFF83DE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6D151DC-00D9-EF50-E393-8D16799411B8}"/>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BC963B4B-222B-CCFD-0836-B9BE616A3A86}"/>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E5CC9A9D-1EF5-69B7-2E73-F4002425FFCE}"/>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a:t>
              </a:r>
              <a:r>
                <a:rPr lang="en-US" sz="1900" b="1" dirty="0" err="1">
                  <a:solidFill>
                    <a:srgbClr val="1F3B72"/>
                  </a:solidFill>
                  <a:latin typeface="+mj-lt"/>
                </a:rPr>
                <a:t>Llevar</a:t>
              </a:r>
              <a:r>
                <a:rPr lang="en-US" sz="1900" b="1" dirty="0">
                  <a:solidFill>
                    <a:srgbClr val="1F3B72"/>
                  </a:solidFill>
                  <a:latin typeface="+mj-lt"/>
                </a:rPr>
                <a:t> a Excel)</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49BBFA19-736C-0826-3550-57D366475E2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5A6040A9-0795-52DB-E85C-2B3F787576E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B5CB5107-4751-8A26-44DB-BCAE2C096E0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 Tabla, Excel&#10;&#10;El contenido generado por IA puede ser incorrecto.">
            <a:extLst>
              <a:ext uri="{FF2B5EF4-FFF2-40B4-BE49-F238E27FC236}">
                <a16:creationId xmlns:a16="http://schemas.microsoft.com/office/drawing/2014/main" id="{3D9E82C4-A940-6A44-AEA4-3802296B4C86}"/>
              </a:ext>
            </a:extLst>
          </p:cNvPr>
          <p:cNvPicPr>
            <a:picLocks noChangeAspect="1"/>
          </p:cNvPicPr>
          <p:nvPr/>
        </p:nvPicPr>
        <p:blipFill>
          <a:blip r:embed="rId3"/>
          <a:stretch>
            <a:fillRect/>
          </a:stretch>
        </p:blipFill>
        <p:spPr>
          <a:xfrm>
            <a:off x="529426" y="1356051"/>
            <a:ext cx="6682694" cy="2974848"/>
          </a:xfrm>
          <a:prstGeom prst="rect">
            <a:avLst/>
          </a:prstGeom>
        </p:spPr>
      </p:pic>
    </p:spTree>
    <p:extLst>
      <p:ext uri="{BB962C8B-B14F-4D97-AF65-F5344CB8AC3E}">
        <p14:creationId xmlns:p14="http://schemas.microsoft.com/office/powerpoint/2010/main" val="967589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ADAB-7F68-7E2C-35DD-6D73310105A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FE74EEB-5469-2CEC-3BEE-58325F879CC5}"/>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4B1265DB-D272-F4EA-3AD5-604416FA44F8}"/>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2567D5E5-26A0-7B37-C043-DF871C699E01}"/>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a:t>
              </a:r>
              <a:r>
                <a:rPr lang="en-US" sz="1900" b="1" dirty="0" err="1">
                  <a:solidFill>
                    <a:srgbClr val="1F3B72"/>
                  </a:solidFill>
                  <a:latin typeface="+mj-lt"/>
                </a:rPr>
                <a:t>Llevar</a:t>
              </a:r>
              <a:r>
                <a:rPr lang="en-US" sz="1900" b="1" dirty="0">
                  <a:solidFill>
                    <a:srgbClr val="1F3B72"/>
                  </a:solidFill>
                  <a:latin typeface="+mj-lt"/>
                </a:rPr>
                <a:t> a Excel)</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D3CB1E33-FE4D-8142-7488-28AC3FEE552F}"/>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A8DFC67A-1111-B9AE-1C04-5AA41AA8610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D9D2EC6D-668A-6D98-192B-C6F923E37017}"/>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0E8C3C08-6F59-7D86-0866-D9B01BF32C79}"/>
              </a:ext>
            </a:extLst>
          </p:cNvPr>
          <p:cNvPicPr>
            <a:picLocks noChangeAspect="1"/>
          </p:cNvPicPr>
          <p:nvPr/>
        </p:nvPicPr>
        <p:blipFill>
          <a:blip r:embed="rId3"/>
          <a:stretch>
            <a:fillRect/>
          </a:stretch>
        </p:blipFill>
        <p:spPr>
          <a:xfrm>
            <a:off x="392687" y="1284238"/>
            <a:ext cx="8144752" cy="2255966"/>
          </a:xfrm>
          <a:prstGeom prst="rect">
            <a:avLst/>
          </a:prstGeom>
        </p:spPr>
      </p:pic>
    </p:spTree>
    <p:extLst>
      <p:ext uri="{BB962C8B-B14F-4D97-AF65-F5344CB8AC3E}">
        <p14:creationId xmlns:p14="http://schemas.microsoft.com/office/powerpoint/2010/main" val="18330364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CB888-0336-F2F0-2A7B-FA7E323A7C3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F0B1242-772B-BFA1-81F8-72F89E65BEA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C48D5FC3-8556-D191-6D04-09FE630393C7}"/>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BC84EA26-B608-022B-1F06-B9A7D9C0409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a:t>
              </a:r>
              <a:r>
                <a:rPr lang="en-US" sz="1900" b="1" dirty="0" err="1">
                  <a:solidFill>
                    <a:srgbClr val="1F3B72"/>
                  </a:solidFill>
                  <a:latin typeface="+mj-lt"/>
                </a:rPr>
                <a:t>Llevar</a:t>
              </a:r>
              <a:r>
                <a:rPr lang="en-US" sz="1900" b="1" dirty="0">
                  <a:solidFill>
                    <a:srgbClr val="1F3B72"/>
                  </a:solidFill>
                  <a:latin typeface="+mj-lt"/>
                </a:rPr>
                <a:t> a Excel)</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F593921F-A1B8-C1CC-9C18-AE749DC1221E}"/>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B6CBF742-517F-482E-112F-3EC2E75553D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C35FE813-9B56-863E-C131-3D9866DBFBD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Texto, Aplicación&#10;&#10;El contenido generado por IA puede ser incorrecto.">
            <a:extLst>
              <a:ext uri="{FF2B5EF4-FFF2-40B4-BE49-F238E27FC236}">
                <a16:creationId xmlns:a16="http://schemas.microsoft.com/office/drawing/2014/main" id="{E8D113AE-3349-70A9-DE95-80F00E5C56BE}"/>
              </a:ext>
            </a:extLst>
          </p:cNvPr>
          <p:cNvPicPr>
            <a:picLocks noChangeAspect="1"/>
          </p:cNvPicPr>
          <p:nvPr/>
        </p:nvPicPr>
        <p:blipFill>
          <a:blip r:embed="rId3"/>
          <a:stretch>
            <a:fillRect/>
          </a:stretch>
        </p:blipFill>
        <p:spPr>
          <a:xfrm>
            <a:off x="592537" y="1079901"/>
            <a:ext cx="6738792" cy="3411449"/>
          </a:xfrm>
          <a:prstGeom prst="rect">
            <a:avLst/>
          </a:prstGeom>
        </p:spPr>
      </p:pic>
    </p:spTree>
    <p:extLst>
      <p:ext uri="{BB962C8B-B14F-4D97-AF65-F5344CB8AC3E}">
        <p14:creationId xmlns:p14="http://schemas.microsoft.com/office/powerpoint/2010/main" val="2873434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A0FAC-E730-7553-0DE5-76A13D182FB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1D1EDF1-ED01-A85D-BC02-51E2921D542F}"/>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3CC33A25-4A8D-CBC6-6315-861F46FD3A3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DEC8B0C-76EF-F642-AC07-110A99AE15E7}"/>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a:t>
              </a:r>
              <a:r>
                <a:rPr lang="en-US" sz="1900" b="1" dirty="0" err="1">
                  <a:solidFill>
                    <a:srgbClr val="1F3B72"/>
                  </a:solidFill>
                  <a:latin typeface="+mj-lt"/>
                </a:rPr>
                <a:t>Llevar</a:t>
              </a:r>
              <a:r>
                <a:rPr lang="en-US" sz="1900" b="1" dirty="0">
                  <a:solidFill>
                    <a:srgbClr val="1F3B72"/>
                  </a:solidFill>
                  <a:latin typeface="+mj-lt"/>
                </a:rPr>
                <a:t> a Excel)</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EB140885-F138-98E3-4B76-7F948D643FDC}"/>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5683DDF-1CA8-F06B-B077-97324218B5AB}"/>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805016D5-4E12-F9B1-0DE9-FF190E095E96}"/>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Tabla&#10;&#10;El contenido generado por IA puede ser incorrecto.">
            <a:extLst>
              <a:ext uri="{FF2B5EF4-FFF2-40B4-BE49-F238E27FC236}">
                <a16:creationId xmlns:a16="http://schemas.microsoft.com/office/drawing/2014/main" id="{4C7DF27B-32FD-8B5A-1D1C-1D271C1A6A48}"/>
              </a:ext>
            </a:extLst>
          </p:cNvPr>
          <p:cNvPicPr>
            <a:picLocks noChangeAspect="1"/>
          </p:cNvPicPr>
          <p:nvPr/>
        </p:nvPicPr>
        <p:blipFill>
          <a:blip r:embed="rId3"/>
          <a:stretch>
            <a:fillRect/>
          </a:stretch>
        </p:blipFill>
        <p:spPr>
          <a:xfrm>
            <a:off x="2569213" y="1083396"/>
            <a:ext cx="4009079" cy="3642874"/>
          </a:xfrm>
          <a:prstGeom prst="rect">
            <a:avLst/>
          </a:prstGeom>
        </p:spPr>
      </p:pic>
    </p:spTree>
    <p:extLst>
      <p:ext uri="{BB962C8B-B14F-4D97-AF65-F5344CB8AC3E}">
        <p14:creationId xmlns:p14="http://schemas.microsoft.com/office/powerpoint/2010/main" val="32727813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481A7-C0C0-3431-C5A1-9A4066593C2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E92DF59-B8FC-881B-AD2E-B5779F0A1307}"/>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54A6C99C-D880-3EEB-9C0C-CFEB6A81B6C9}"/>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42B165F-48E5-A34E-35C4-82D49F8DD561}"/>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a:t>
              </a:r>
              <a:r>
                <a:rPr lang="en-US" sz="1900" b="1" dirty="0" err="1">
                  <a:solidFill>
                    <a:srgbClr val="1F3B72"/>
                  </a:solidFill>
                  <a:latin typeface="+mj-lt"/>
                </a:rPr>
                <a:t>Llevar</a:t>
              </a:r>
              <a:r>
                <a:rPr lang="en-US" sz="1900" b="1" dirty="0">
                  <a:solidFill>
                    <a:srgbClr val="1F3B72"/>
                  </a:solidFill>
                  <a:latin typeface="+mj-lt"/>
                </a:rPr>
                <a:t> a Excel)</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4CEEDA57-DFC3-A3DD-6BAB-CB7CF80EE68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3BAFC37E-6039-AB74-97F6-8D635A75E90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D0722DC6-FA7C-BBE3-7147-DECDFAF77FE5}"/>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 Word&#10;&#10;El contenido generado por IA puede ser incorrecto.">
            <a:extLst>
              <a:ext uri="{FF2B5EF4-FFF2-40B4-BE49-F238E27FC236}">
                <a16:creationId xmlns:a16="http://schemas.microsoft.com/office/drawing/2014/main" id="{6EA761EE-F3DB-2E89-3177-12E86C714D92}"/>
              </a:ext>
            </a:extLst>
          </p:cNvPr>
          <p:cNvPicPr>
            <a:picLocks noChangeAspect="1"/>
          </p:cNvPicPr>
          <p:nvPr/>
        </p:nvPicPr>
        <p:blipFill>
          <a:blip r:embed="rId3"/>
          <a:stretch>
            <a:fillRect/>
          </a:stretch>
        </p:blipFill>
        <p:spPr>
          <a:xfrm>
            <a:off x="371650" y="1285860"/>
            <a:ext cx="8284997" cy="2287784"/>
          </a:xfrm>
          <a:prstGeom prst="rect">
            <a:avLst/>
          </a:prstGeom>
        </p:spPr>
      </p:pic>
    </p:spTree>
    <p:extLst>
      <p:ext uri="{BB962C8B-B14F-4D97-AF65-F5344CB8AC3E}">
        <p14:creationId xmlns:p14="http://schemas.microsoft.com/office/powerpoint/2010/main" val="27780464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EA60D-A96C-9DB6-D46C-1BD1CE11831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02F59EF-5CE6-7C64-53FD-4D3BE5209F3E}"/>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683296DA-C3C5-240F-FD60-D8E100ECC3A4}"/>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CE63DFC5-C5A9-A075-D8B5-E6CBB71F56E3}"/>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a:t>
              </a:r>
              <a:r>
                <a:rPr lang="en-US" sz="1900" b="1" dirty="0" err="1">
                  <a:solidFill>
                    <a:srgbClr val="1F3B72"/>
                  </a:solidFill>
                  <a:latin typeface="+mj-lt"/>
                </a:rPr>
                <a:t>Llevar</a:t>
              </a:r>
              <a:r>
                <a:rPr lang="en-US" sz="1900" b="1" dirty="0">
                  <a:solidFill>
                    <a:srgbClr val="1F3B72"/>
                  </a:solidFill>
                  <a:latin typeface="+mj-lt"/>
                </a:rPr>
                <a:t> a Excel)</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EAEB5CF5-2D22-3E14-C4C7-C481A74E8113}"/>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F8E2405-48B6-5AFE-C261-E95C7939FE0E}"/>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32547E0E-C8C4-5CDD-543A-77220366568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 Aplicación, Tabla, Excel&#10;&#10;El contenido generado por IA puede ser incorrecto.">
            <a:extLst>
              <a:ext uri="{FF2B5EF4-FFF2-40B4-BE49-F238E27FC236}">
                <a16:creationId xmlns:a16="http://schemas.microsoft.com/office/drawing/2014/main" id="{4DA9F495-BD48-5669-6172-59141381E040}"/>
              </a:ext>
            </a:extLst>
          </p:cNvPr>
          <p:cNvPicPr>
            <a:picLocks noChangeAspect="1"/>
          </p:cNvPicPr>
          <p:nvPr/>
        </p:nvPicPr>
        <p:blipFill>
          <a:blip r:embed="rId3"/>
          <a:stretch>
            <a:fillRect/>
          </a:stretch>
        </p:blipFill>
        <p:spPr>
          <a:xfrm>
            <a:off x="914430" y="1184197"/>
            <a:ext cx="6294858" cy="2988981"/>
          </a:xfrm>
          <a:prstGeom prst="rect">
            <a:avLst/>
          </a:prstGeom>
        </p:spPr>
      </p:pic>
    </p:spTree>
    <p:extLst>
      <p:ext uri="{BB962C8B-B14F-4D97-AF65-F5344CB8AC3E}">
        <p14:creationId xmlns:p14="http://schemas.microsoft.com/office/powerpoint/2010/main" val="3633493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ACF4F-A470-42AF-4D51-F05B4BCB8E3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C71507E-1024-B7B9-FB36-B8226F7602E0}"/>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B256E888-1AF6-53F0-C913-37C6E7ACAA78}"/>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575DC891-0CB0-4D68-7030-4BD8FBFE1C1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(Power Apps)</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06D5DF29-A5FB-1C93-9F90-E2115F92B649}"/>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8092F85D-CCBF-06FA-E6FA-2D3805730D9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639BFAC4-2DFB-A0D3-D21F-BD018ED181B2}"/>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6" name="Imagen 5" descr="Interfaz de usuario gráfica, Aplicación, Teams&#10;&#10;El contenido generado por IA puede ser incorrecto.">
            <a:extLst>
              <a:ext uri="{FF2B5EF4-FFF2-40B4-BE49-F238E27FC236}">
                <a16:creationId xmlns:a16="http://schemas.microsoft.com/office/drawing/2014/main" id="{784B4F6F-F307-0E83-744C-245FEEE3F49A}"/>
              </a:ext>
            </a:extLst>
          </p:cNvPr>
          <p:cNvPicPr>
            <a:picLocks noChangeAspect="1"/>
          </p:cNvPicPr>
          <p:nvPr/>
        </p:nvPicPr>
        <p:blipFill>
          <a:blip r:embed="rId3"/>
          <a:stretch>
            <a:fillRect/>
          </a:stretch>
        </p:blipFill>
        <p:spPr>
          <a:xfrm>
            <a:off x="1734853" y="1086902"/>
            <a:ext cx="5674297" cy="3762083"/>
          </a:xfrm>
          <a:prstGeom prst="rect">
            <a:avLst/>
          </a:prstGeom>
        </p:spPr>
      </p:pic>
      <p:sp>
        <p:nvSpPr>
          <p:cNvPr id="11" name="Flecha: hacia la izquierda 10">
            <a:extLst>
              <a:ext uri="{FF2B5EF4-FFF2-40B4-BE49-F238E27FC236}">
                <a16:creationId xmlns:a16="http://schemas.microsoft.com/office/drawing/2014/main" id="{347180DA-554F-39E8-EC2F-4064884C9B56}"/>
              </a:ext>
            </a:extLst>
          </p:cNvPr>
          <p:cNvSpPr/>
          <p:nvPr/>
        </p:nvSpPr>
        <p:spPr>
          <a:xfrm>
            <a:off x="6019518" y="3261272"/>
            <a:ext cx="428625" cy="2689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805676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75CA-472F-E0D0-AE0D-5ABD51F63CB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C929705-200D-2D7D-7758-BF3CFFE3CD2C}"/>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752DC319-F2B9-FB8F-ECE8-F53B559193B5}"/>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7B4E069F-C81A-A62B-8635-3E588DA4CFD0}"/>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(Power Apps)</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2F663925-8606-8ED4-FB49-215E85D0889D}"/>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A54B57D2-0C38-0000-DC04-2CB728CB9F6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AAAE7693-6A77-F06A-1F4A-C6CF10C72173}"/>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5" name="Imagen 4" descr="Interfaz de usuario gráfica&#10;&#10;El contenido generado por IA puede ser incorrecto.">
            <a:extLst>
              <a:ext uri="{FF2B5EF4-FFF2-40B4-BE49-F238E27FC236}">
                <a16:creationId xmlns:a16="http://schemas.microsoft.com/office/drawing/2014/main" id="{3ABD7DAD-2DFB-5A52-F2AB-ABED32983C13}"/>
              </a:ext>
            </a:extLst>
          </p:cNvPr>
          <p:cNvPicPr>
            <a:picLocks noChangeAspect="1"/>
          </p:cNvPicPr>
          <p:nvPr/>
        </p:nvPicPr>
        <p:blipFill>
          <a:blip r:embed="rId3"/>
          <a:stretch>
            <a:fillRect/>
          </a:stretch>
        </p:blipFill>
        <p:spPr>
          <a:xfrm>
            <a:off x="182319" y="1161402"/>
            <a:ext cx="8246430" cy="3318568"/>
          </a:xfrm>
          <a:prstGeom prst="rect">
            <a:avLst/>
          </a:prstGeom>
        </p:spPr>
      </p:pic>
      <p:sp>
        <p:nvSpPr>
          <p:cNvPr id="9" name="Flecha: hacia la izquierda 8">
            <a:extLst>
              <a:ext uri="{FF2B5EF4-FFF2-40B4-BE49-F238E27FC236}">
                <a16:creationId xmlns:a16="http://schemas.microsoft.com/office/drawing/2014/main" id="{93993CB0-C4C6-407D-6DF4-3836F810CCBA}"/>
              </a:ext>
            </a:extLst>
          </p:cNvPr>
          <p:cNvSpPr/>
          <p:nvPr/>
        </p:nvSpPr>
        <p:spPr>
          <a:xfrm>
            <a:off x="6727758" y="3629416"/>
            <a:ext cx="428625" cy="2689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134021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7B90D-B745-BF00-B1CD-9FD008A858D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D5C75BE-BC2B-EFAA-9952-A0BD1E730957}"/>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EA95FAB2-D36E-3751-2BF1-367C237C76EF}"/>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F79F58C-3FE7-00C0-2E8C-5FD61592688B}"/>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(Power Apps)</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1B6E0ED2-A6B6-784C-7226-B8B49B2A4BDC}"/>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D4ED7EB4-A3B2-DAD7-13F6-517A5BE9D83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551D27BE-F55B-C667-39D7-C2F3B5A678CC}"/>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11" name="Imagen 10" descr="Interfaz de usuario gráfica, Texto, Aplicación, Correo electrónico&#10;&#10;El contenido generado por IA puede ser incorrecto.">
            <a:extLst>
              <a:ext uri="{FF2B5EF4-FFF2-40B4-BE49-F238E27FC236}">
                <a16:creationId xmlns:a16="http://schemas.microsoft.com/office/drawing/2014/main" id="{2C13E933-2607-7706-C76F-12E986D02338}"/>
              </a:ext>
            </a:extLst>
          </p:cNvPr>
          <p:cNvPicPr>
            <a:picLocks noChangeAspect="1"/>
          </p:cNvPicPr>
          <p:nvPr/>
        </p:nvPicPr>
        <p:blipFill>
          <a:blip r:embed="rId3"/>
          <a:stretch>
            <a:fillRect/>
          </a:stretch>
        </p:blipFill>
        <p:spPr>
          <a:xfrm>
            <a:off x="592537" y="1118559"/>
            <a:ext cx="7548709" cy="3639164"/>
          </a:xfrm>
          <a:prstGeom prst="rect">
            <a:avLst/>
          </a:prstGeom>
        </p:spPr>
      </p:pic>
      <p:sp>
        <p:nvSpPr>
          <p:cNvPr id="13" name="Flecha: hacia la izquierda 12">
            <a:extLst>
              <a:ext uri="{FF2B5EF4-FFF2-40B4-BE49-F238E27FC236}">
                <a16:creationId xmlns:a16="http://schemas.microsoft.com/office/drawing/2014/main" id="{071F96C0-58D4-A672-91D9-70037EB33E4A}"/>
              </a:ext>
            </a:extLst>
          </p:cNvPr>
          <p:cNvSpPr/>
          <p:nvPr/>
        </p:nvSpPr>
        <p:spPr>
          <a:xfrm>
            <a:off x="7926856" y="4281557"/>
            <a:ext cx="428625" cy="2689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242196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EE897-FC80-759B-8440-C6F49482C1E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D4A433E-C117-B2DF-504E-EDE1A0511DED}"/>
              </a:ext>
            </a:extLst>
          </p:cNvPr>
          <p:cNvGrpSpPr/>
          <p:nvPr/>
        </p:nvGrpSpPr>
        <p:grpSpPr>
          <a:xfrm>
            <a:off x="987341" y="514350"/>
            <a:ext cx="7440735" cy="456477"/>
            <a:chOff x="-6290659" y="0"/>
            <a:chExt cx="19841960" cy="1217273"/>
          </a:xfrm>
        </p:grpSpPr>
        <p:sp>
          <p:nvSpPr>
            <p:cNvPr id="3" name="AutoShape 3">
              <a:extLst>
                <a:ext uri="{FF2B5EF4-FFF2-40B4-BE49-F238E27FC236}">
                  <a16:creationId xmlns:a16="http://schemas.microsoft.com/office/drawing/2014/main" id="{830AC692-2555-342A-B27A-9B32E5A70F8D}"/>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66B675E9-1045-D59D-7F51-360BB154465A}"/>
                </a:ext>
              </a:extLst>
            </p:cNvPr>
            <p:cNvSpPr txBox="1"/>
            <p:nvPr/>
          </p:nvSpPr>
          <p:spPr>
            <a:xfrm>
              <a:off x="-6290659" y="567523"/>
              <a:ext cx="19841960" cy="649750"/>
            </a:xfrm>
            <a:prstGeom prst="rect">
              <a:avLst/>
            </a:prstGeom>
          </p:spPr>
          <p:txBody>
            <a:bodyPr wrap="square" lIns="0" tIns="0" rIns="0" bIns="0" rtlCol="0" anchor="t">
              <a:spAutoFit/>
            </a:bodyPr>
            <a:lstStyle/>
            <a:p>
              <a:pPr algn="ctr">
                <a:lnSpc>
                  <a:spcPts val="1930"/>
                </a:lnSpc>
              </a:pPr>
              <a:r>
                <a:rPr lang="en-US" sz="1900" b="1" dirty="0" err="1">
                  <a:solidFill>
                    <a:srgbClr val="1F3B72"/>
                  </a:solidFill>
                  <a:latin typeface="+mj-lt"/>
                </a:rPr>
                <a:t>Listas</a:t>
              </a:r>
              <a:r>
                <a:rPr lang="en-US" sz="1900" b="1" dirty="0">
                  <a:solidFill>
                    <a:srgbClr val="1F3B72"/>
                  </a:solidFill>
                  <a:latin typeface="+mj-lt"/>
                </a:rPr>
                <a:t> </a:t>
              </a:r>
              <a:r>
                <a:rPr lang="en-US" sz="1900" b="1" dirty="0" err="1">
                  <a:solidFill>
                    <a:srgbClr val="1F3B72"/>
                  </a:solidFill>
                  <a:latin typeface="+mj-lt"/>
                </a:rPr>
                <a:t>en</a:t>
              </a:r>
              <a:r>
                <a:rPr lang="en-US" sz="1900" b="1" dirty="0">
                  <a:solidFill>
                    <a:srgbClr val="1F3B72"/>
                  </a:solidFill>
                  <a:latin typeface="+mj-lt"/>
                </a:rPr>
                <a:t> SharePoint (Power Apps)</a:t>
              </a:r>
              <a:endParaRPr lang="en-US" sz="1900" b="1" dirty="0">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0175891C-12D9-1309-4386-2545CD98A6F6}"/>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1FD986AC-FAEE-799A-11B6-AEC94808204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pic>
        <p:nvPicPr>
          <p:cNvPr id="13" name="Imagen 12" descr="Interfaz de usuario gráfica, Aplicación&#10;&#10;El contenido generado por IA puede ser incorrecto.">
            <a:extLst>
              <a:ext uri="{FF2B5EF4-FFF2-40B4-BE49-F238E27FC236}">
                <a16:creationId xmlns:a16="http://schemas.microsoft.com/office/drawing/2014/main" id="{E7D56E3D-38A3-8397-8E6E-1314582FBDCD}"/>
              </a:ext>
            </a:extLst>
          </p:cNvPr>
          <p:cNvPicPr>
            <a:picLocks noChangeAspect="1"/>
          </p:cNvPicPr>
          <p:nvPr/>
        </p:nvPicPr>
        <p:blipFill>
          <a:blip r:embed="rId3"/>
          <a:stretch>
            <a:fillRect/>
          </a:stretch>
        </p:blipFill>
        <p:spPr>
          <a:xfrm>
            <a:off x="911595" y="1209440"/>
            <a:ext cx="6763335" cy="3271578"/>
          </a:xfrm>
          <a:prstGeom prst="rect">
            <a:avLst/>
          </a:prstGeom>
        </p:spPr>
      </p:pic>
    </p:spTree>
    <p:extLst>
      <p:ext uri="{BB962C8B-B14F-4D97-AF65-F5344CB8AC3E}">
        <p14:creationId xmlns:p14="http://schemas.microsoft.com/office/powerpoint/2010/main" val="1375992849"/>
      </p:ext>
    </p:extLst>
  </p:cSld>
  <p:clrMapOvr>
    <a:masterClrMapping/>
  </p:clrMapOvr>
</p:sld>
</file>

<file path=ppt/theme/theme1.xml><?xml version="1.0" encoding="utf-8"?>
<a:theme xmlns:a="http://schemas.openxmlformats.org/drawingml/2006/main" name="Office Theme">
  <a:themeElements>
    <a:clrScheme name="Colores izied">
      <a:dk1>
        <a:srgbClr val="253656"/>
      </a:dk1>
      <a:lt1>
        <a:srgbClr val="FFFFFF"/>
      </a:lt1>
      <a:dk2>
        <a:srgbClr val="FFFFFF"/>
      </a:dk2>
      <a:lt2>
        <a:srgbClr val="FFFFFF"/>
      </a:lt2>
      <a:accent1>
        <a:srgbClr val="5271FF"/>
      </a:accent1>
      <a:accent2>
        <a:srgbClr val="A2B7DD"/>
      </a:accent2>
      <a:accent3>
        <a:srgbClr val="BAD0F6"/>
      </a:accent3>
      <a:accent4>
        <a:srgbClr val="DCE7FA"/>
      </a:accent4>
      <a:accent5>
        <a:srgbClr val="5B9BD5"/>
      </a:accent5>
      <a:accent6>
        <a:srgbClr val="92D050"/>
      </a:accent6>
      <a:hlink>
        <a:srgbClr val="5271FF"/>
      </a:hlink>
      <a:folHlink>
        <a:srgbClr val="C490AA"/>
      </a:folHlink>
    </a:clrScheme>
    <a:fontScheme name="Fuentes Izied">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izied</Template>
  <TotalTime>390</TotalTime>
  <Words>1420</Words>
  <Application>Microsoft Office PowerPoint</Application>
  <PresentationFormat>Presentación en pantalla (16:9)</PresentationFormat>
  <Paragraphs>162</Paragraphs>
  <Slides>130</Slides>
  <Notes>124</Notes>
  <HiddenSlides>0</HiddenSlides>
  <MMClips>0</MMClips>
  <ScaleCrop>false</ScaleCrop>
  <HeadingPairs>
    <vt:vector size="4" baseType="variant">
      <vt:variant>
        <vt:lpstr>Tema</vt:lpstr>
      </vt:variant>
      <vt:variant>
        <vt:i4>1</vt:i4>
      </vt:variant>
      <vt:variant>
        <vt:lpstr>Títulos de diapositiva</vt:lpstr>
      </vt:variant>
      <vt:variant>
        <vt:i4>130</vt:i4>
      </vt:variant>
    </vt:vector>
  </HeadingPairs>
  <TitlesOfParts>
    <vt:vector size="131"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2023</dc:title>
  <cp:lastModifiedBy>Izied capacitaciones</cp:lastModifiedBy>
  <cp:revision>1255</cp:revision>
  <dcterms:created xsi:type="dcterms:W3CDTF">2006-08-16T00:00:00Z</dcterms:created>
  <dcterms:modified xsi:type="dcterms:W3CDTF">2025-12-29T16:46:03Z</dcterms:modified>
  <dc:identifier>DAFcs5RB72I</dc:identifier>
</cp:coreProperties>
</file>